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0" r:id="rId6"/>
    <p:sldId id="285" r:id="rId7"/>
    <p:sldId id="262" r:id="rId8"/>
    <p:sldId id="263" r:id="rId9"/>
    <p:sldId id="290" r:id="rId10"/>
    <p:sldId id="275" r:id="rId11"/>
    <p:sldId id="277" r:id="rId12"/>
    <p:sldId id="291" r:id="rId13"/>
    <p:sldId id="278" r:id="rId14"/>
    <p:sldId id="286" r:id="rId15"/>
    <p:sldId id="289" r:id="rId16"/>
    <p:sldId id="287" r:id="rId17"/>
    <p:sldId id="271" r:id="rId18"/>
    <p:sldId id="269" r:id="rId19"/>
    <p:sldId id="270" r:id="rId20"/>
  </p:sldIdLst>
  <p:sldSz cx="14630400" cy="10972800"/>
  <p:notesSz cx="10972800" cy="14630400"/>
  <p:embeddedFontLst>
    <p:embeddedFont>
      <p:font typeface="MS UI Gothic" panose="020B0600070205080204" pitchFamily="34" charset="-128"/>
      <p:regular r:id="rId22"/>
    </p:embeddedFont>
    <p:embeddedFont>
      <p:font typeface="Bahnschrift" panose="020B0502040204020203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Mongolian Baiti" panose="03000500000000000000" pitchFamily="66" charset="0"/>
      <p:regular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Slab" panose="020B0604020202020204" charset="0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71" d="100"/>
          <a:sy n="71" d="100"/>
        </p:scale>
        <p:origin x="1530" y="-78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62;&#1048;&#1041;%20&#1051;&#1054;\Downloads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53523349735399"/>
          <c:y val="0.15314304041051999"/>
          <c:w val="0.445269705691208"/>
          <c:h val="0.76908274534958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A5-4DE3-AE8E-4A5D873C2B0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A5-4DE3-AE8E-4A5D873C2B05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0.93</c:v>
                </c:pt>
                <c:pt idx="1">
                  <c:v>99.07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5-4DE3-AE8E-4A5D873C2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102dc95-840d-4b2f-a72b-90fcd28adf04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514048458651E-3"/>
          <c:y val="2.88737334745525E-2"/>
          <c:w val="0.53811159595209401"/>
          <c:h val="0.929441949967927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E4-4DCA-9C68-1C5DD790F2B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E4-4DCA-9C68-1C5DD790F2B5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11.8</c:v>
                </c:pt>
                <c:pt idx="1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E4-4DCA-9C68-1C5DD790F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a74167e-38f7-4839-8dcb-ba980d4a1adb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2297650130499"/>
          <c:y val="3.3562166285278403E-2"/>
          <c:w val="0.62715404699738897"/>
          <c:h val="0.91609458428680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F-456E-9385-30C21F98792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F-456E-9385-30C21F98792F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82.76</c:v>
                </c:pt>
                <c:pt idx="1">
                  <c:v>12.74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FF-456E-9385-30C21F98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ce15b01-9de1-4560-abb1-d84ab3a67299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3092065675199"/>
          <c:y val="0.118037745604964"/>
          <c:w val="0.45531849050116102"/>
          <c:h val="0.68468459152016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0-4096-B8A3-33A7D38801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0-4096-B8A3-33A7D38801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0-4096-B8A3-33A7D38801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0-4096-B8A3-33A7D38801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00-4096-B8A3-33A7D38801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00-4096-B8A3-33A7D38801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00-4096-B8A3-33A7D38801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E00-4096-B8A3-33A7D38801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E00-4096-B8A3-33A7D38801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E00-4096-B8A3-33A7D38801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E00-4096-B8A3-33A7D388011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E00-4096-B8A3-33A7D388011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E00-4096-B8A3-33A7D388011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E00-4096-B8A3-33A7D388011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E00-4096-B8A3-33A7D3880110}"/>
              </c:ext>
            </c:extLst>
          </c:dPt>
          <c:dLbls>
            <c:dLbl>
              <c:idx val="0"/>
              <c:layout>
                <c:manualLayout>
                  <c:x val="9.0927569841408006E-3"/>
                  <c:y val="-2.12273049620972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03876901917"/>
                      <c:h val="9.8209537316078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E00-4096-B8A3-33A7D3880110}"/>
                </c:ext>
              </c:extLst>
            </c:dLbl>
            <c:dLbl>
              <c:idx val="1"/>
              <c:layout>
                <c:manualLayout>
                  <c:x val="4.17284941061297E-2"/>
                  <c:y val="3.00433872270171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61617811399"/>
                      <c:h val="0.11487324942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00-4096-B8A3-33A7D3880110}"/>
                </c:ext>
              </c:extLst>
            </c:dLbl>
            <c:dLbl>
              <c:idx val="2"/>
              <c:layout>
                <c:manualLayout>
                  <c:x val="8.4812448501162697E-3"/>
                  <c:y val="3.324118485523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44107281011"/>
                      <c:h val="5.4068427583761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00-4096-B8A3-33A7D3880110}"/>
                </c:ext>
              </c:extLst>
            </c:dLbl>
            <c:dLbl>
              <c:idx val="3"/>
              <c:layout>
                <c:manualLayout>
                  <c:x val="2.17658070535812E-2"/>
                  <c:y val="3.96900815566474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69001977134004E-2"/>
                      <c:h val="8.6686757667080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E00-4096-B8A3-33A7D3880110}"/>
                </c:ext>
              </c:extLst>
            </c:dLbl>
            <c:dLbl>
              <c:idx val="4"/>
              <c:layout>
                <c:manualLayout>
                  <c:x val="-1.26520445803617E-3"/>
                  <c:y val="-2.71384213881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04169173901796E-2"/>
                      <c:h val="7.44548838858357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E00-4096-B8A3-33A7D3880110}"/>
                </c:ext>
              </c:extLst>
            </c:dLbl>
            <c:dLbl>
              <c:idx val="5"/>
              <c:layout>
                <c:manualLayout>
                  <c:x val="3.4331805921458902E-2"/>
                  <c:y val="-1.52863902740879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00-4096-B8A3-33A7D3880110}"/>
                </c:ext>
              </c:extLst>
            </c:dLbl>
            <c:dLbl>
              <c:idx val="6"/>
              <c:layout>
                <c:manualLayout>
                  <c:x val="2.5760196108429601E-3"/>
                  <c:y val="1.54672008296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00-4096-B8A3-33A7D3880110}"/>
                </c:ext>
              </c:extLst>
            </c:dLbl>
            <c:dLbl>
              <c:idx val="7"/>
              <c:layout>
                <c:manualLayout>
                  <c:x val="-5.0697103563843897E-3"/>
                  <c:y val="-5.528550946751529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00-4096-B8A3-33A7D3880110}"/>
                </c:ext>
              </c:extLst>
            </c:dLbl>
            <c:dLbl>
              <c:idx val="8"/>
              <c:layout>
                <c:manualLayout>
                  <c:x val="-5.3607025914698403E-3"/>
                  <c:y val="-1.846114192632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00-4096-B8A3-33A7D3880110}"/>
                </c:ext>
              </c:extLst>
            </c:dLbl>
            <c:dLbl>
              <c:idx val="9"/>
              <c:layout>
                <c:manualLayout>
                  <c:x val="5.7712995686174896E-3"/>
                  <c:y val="1.17552409913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00-4096-B8A3-33A7D3880110}"/>
                </c:ext>
              </c:extLst>
            </c:dLbl>
            <c:dLbl>
              <c:idx val="10"/>
              <c:layout>
                <c:manualLayout>
                  <c:x val="1.01640279906488E-3"/>
                  <c:y val="-1.6832972760724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00-4096-B8A3-33A7D3880110}"/>
                </c:ext>
              </c:extLst>
            </c:dLbl>
            <c:dLbl>
              <c:idx val="11"/>
              <c:layout>
                <c:manualLayout>
                  <c:x val="-2.6673686984817702E-2"/>
                  <c:y val="-1.02143372117181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00-4096-B8A3-33A7D3880110}"/>
                </c:ext>
              </c:extLst>
            </c:dLbl>
            <c:dLbl>
              <c:idx val="12"/>
              <c:layout>
                <c:manualLayout>
                  <c:x val="-9.4963840544282901E-3"/>
                  <c:y val="-3.054105007879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00-4096-B8A3-33A7D3880110}"/>
                </c:ext>
              </c:extLst>
            </c:dLbl>
            <c:dLbl>
              <c:idx val="13"/>
              <c:layout>
                <c:manualLayout>
                  <c:x val="-1.3300952252072701E-2"/>
                  <c:y val="6.38529601814837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E00-4096-B8A3-33A7D3880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'[Книга1.xlsx]Ломоносовский график'!$A$1:$A$15</c:f>
              <c:strCache>
                <c:ptCount val="15"/>
                <c:pt idx="0">
                  <c:v>Красноборское</c:v>
                </c:pt>
                <c:pt idx="1">
                  <c:v>Лисинское</c:v>
                </c:pt>
                <c:pt idx="2">
                  <c:v>Любанское</c:v>
                </c:pt>
                <c:pt idx="3">
                  <c:v>Нурминское</c:v>
                </c:pt>
                <c:pt idx="4">
                  <c:v>Рябовское</c:v>
                </c:pt>
                <c:pt idx="5">
                  <c:v>Тельмановское</c:v>
                </c:pt>
                <c:pt idx="6">
                  <c:v>Тосненское</c:v>
                </c:pt>
                <c:pt idx="7">
                  <c:v>Трубникоборское</c:v>
                </c:pt>
                <c:pt idx="8">
                  <c:v>Ульяновское</c:v>
                </c:pt>
                <c:pt idx="9">
                  <c:v>Федоровское</c:v>
                </c:pt>
                <c:pt idx="10">
                  <c:v>Форносовское</c:v>
                </c:pt>
                <c:pt idx="11">
                  <c:v>Шапкинское</c:v>
                </c:pt>
                <c:pt idx="12">
                  <c:v>Никольское</c:v>
                </c:pt>
              </c:strCache>
            </c:strRef>
          </c:cat>
          <c:val>
            <c:numRef>
              <c:f>'[Книга1.xlsx]Ломоносовский график'!$B$1:$B$15</c:f>
              <c:numCache>
                <c:formatCode>0.00;[Red]0.00</c:formatCode>
                <c:ptCount val="15"/>
                <c:pt idx="0">
                  <c:v>1415100</c:v>
                </c:pt>
                <c:pt idx="1">
                  <c:v>3125169.69</c:v>
                </c:pt>
                <c:pt idx="2">
                  <c:v>3515761.22</c:v>
                </c:pt>
                <c:pt idx="3">
                  <c:v>1283600</c:v>
                </c:pt>
                <c:pt idx="4">
                  <c:v>1020400</c:v>
                </c:pt>
                <c:pt idx="5">
                  <c:v>2435600</c:v>
                </c:pt>
                <c:pt idx="6">
                  <c:v>5429600</c:v>
                </c:pt>
                <c:pt idx="7">
                  <c:v>2994100</c:v>
                </c:pt>
                <c:pt idx="8">
                  <c:v>2040900</c:v>
                </c:pt>
                <c:pt idx="9">
                  <c:v>1401974.74</c:v>
                </c:pt>
                <c:pt idx="10">
                  <c:v>2073088.9</c:v>
                </c:pt>
                <c:pt idx="11">
                  <c:v>1678300</c:v>
                </c:pt>
                <c:pt idx="12">
                  <c:v>394700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E00-4096-B8A3-33A7D38801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1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2"/>
        <c:txPr>
          <a:bodyPr rot="0" spcFirstLastPara="0" vertOverflow="ellipsis" vert="horz" wrap="square" anchor="ctr" anchorCtr="1"/>
          <a:lstStyle/>
          <a:p>
            <a:pPr>
              <a:defRPr lang="ru-RU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4.0402303790939599E-2"/>
          <c:y val="0.87706825232678398"/>
          <c:w val="0.912662253932777"/>
          <c:h val="7.911065149948290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1bd2196-6516-48ab-b180-bcd353263df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6.png"/><Relationship Id="rId3" Type="http://schemas.openxmlformats.org/officeDocument/2006/relationships/tags" Target="../tags/tag21.xml"/><Relationship Id="rId21" Type="http://schemas.openxmlformats.org/officeDocument/2006/relationships/image" Target="../media/image9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8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5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21.png"/><Relationship Id="rId10" Type="http://schemas.openxmlformats.org/officeDocument/2006/relationships/tags" Target="../tags/tag28.xml"/><Relationship Id="rId19" Type="http://schemas.openxmlformats.org/officeDocument/2006/relationships/image" Target="../media/image7.jpe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8.jpe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7.jpeg"/><Relationship Id="rId17" Type="http://schemas.openxmlformats.org/officeDocument/2006/relationships/image" Target="../media/image5.png"/><Relationship Id="rId2" Type="http://schemas.openxmlformats.org/officeDocument/2006/relationships/tags" Target="../tags/tag35.xml"/><Relationship Id="rId16" Type="http://schemas.openxmlformats.org/officeDocument/2006/relationships/image" Target="../media/image22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6.png"/><Relationship Id="rId5" Type="http://schemas.openxmlformats.org/officeDocument/2006/relationships/tags" Target="../tags/tag38.xml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5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8.png"/><Relationship Id="rId4" Type="http://schemas.openxmlformats.org/officeDocument/2006/relationships/image" Target="../media/image7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3.png"/><Relationship Id="rId18" Type="http://schemas.openxmlformats.org/officeDocument/2006/relationships/image" Target="../media/image9.png"/><Relationship Id="rId3" Type="http://schemas.openxmlformats.org/officeDocument/2006/relationships/tags" Target="../tags/tag44.xml"/><Relationship Id="rId21" Type="http://schemas.openxmlformats.org/officeDocument/2006/relationships/image" Target="../media/image14.png"/><Relationship Id="rId7" Type="http://schemas.openxmlformats.org/officeDocument/2006/relationships/tags" Target="../tags/tag48.xml"/><Relationship Id="rId12" Type="http://schemas.openxmlformats.org/officeDocument/2006/relationships/image" Target="../media/image32.png"/><Relationship Id="rId17" Type="http://schemas.openxmlformats.org/officeDocument/2006/relationships/image" Target="../media/image8.jpeg"/><Relationship Id="rId2" Type="http://schemas.openxmlformats.org/officeDocument/2006/relationships/tags" Target="../tags/tag43.xml"/><Relationship Id="rId16" Type="http://schemas.openxmlformats.org/officeDocument/2006/relationships/image" Target="../media/image7.jpeg"/><Relationship Id="rId20" Type="http://schemas.openxmlformats.org/officeDocument/2006/relationships/image" Target="../media/image35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4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7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tags" Target="../tags/tag54.xm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chart" Target="../charts/chart3.xml"/><Relationship Id="rId3" Type="http://schemas.openxmlformats.org/officeDocument/2006/relationships/tags" Target="../tags/tag8.xml"/><Relationship Id="rId21" Type="http://schemas.openxmlformats.org/officeDocument/2006/relationships/image" Target="../media/image7.jpe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chart" Target="../charts/chart2.xml"/><Relationship Id="rId2" Type="http://schemas.openxmlformats.org/officeDocument/2006/relationships/tags" Target="../tags/tag7.xml"/><Relationship Id="rId16" Type="http://schemas.openxmlformats.org/officeDocument/2006/relationships/chart" Target="../charts/chart1.xml"/><Relationship Id="rId20" Type="http://schemas.openxmlformats.org/officeDocument/2006/relationships/image" Target="../media/image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9.png"/><Relationship Id="rId10" Type="http://schemas.openxmlformats.org/officeDocument/2006/relationships/tags" Target="../tags/tag15.xml"/><Relationship Id="rId19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«Законов тысячи добрых дел»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147-ОЗ и 3-ОЗ</a:t>
            </a:r>
          </a:p>
          <a:p>
            <a:pPr algn="ctr">
              <a:lnSpc>
                <a:spcPts val="5550"/>
              </a:lnSpc>
            </a:pP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Тосненский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муниципальн</a:t>
            </a: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ый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район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Тельмановское городское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1165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852777"/>
                <a:ext cx="5705475" cy="12293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уличного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освещения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Ленинградская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-2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Ям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-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Ижора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162782"/>
                <a:ext cx="11499215" cy="744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438 556,00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44112"/>
                <a:ext cx="11547475" cy="1012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394 700,00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086707"/>
                <a:ext cx="6311265" cy="939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43 856,00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детской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Тельмана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713067"/>
                <a:ext cx="11847830" cy="3600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267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667,00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141057"/>
                <a:ext cx="4886960" cy="556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2 040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632547"/>
                <a:ext cx="5845810" cy="4216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226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767,00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540500"/>
              <a:chOff x="776645" y="3606165"/>
              <a:chExt cx="955040" cy="654050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13436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905"/>
            <a:ext cx="4491990" cy="912368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Изображение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5662295" y="3340735"/>
            <a:ext cx="493395" cy="659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>
            <p:custDataLst>
              <p:tags r:id="rId1"/>
            </p:custDataLst>
          </p:nvPr>
        </p:nvGrpSpPr>
        <p:grpSpPr>
          <a:xfrm>
            <a:off x="5499624" y="1357719"/>
            <a:ext cx="12755245" cy="7457440"/>
            <a:chOff x="4883646" y="1470318"/>
            <a:chExt cx="12755245" cy="74574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470318"/>
              <a:ext cx="12755245" cy="7457440"/>
              <a:chOff x="793790" y="2700252"/>
              <a:chExt cx="12755245" cy="745744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700252"/>
                <a:ext cx="8566150" cy="7410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Тосненское городское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>
                <p:custDataLst>
                  <p:tags r:id="rId9"/>
                </p:custDataLst>
              </p:nvPr>
            </p:nvSpPr>
            <p:spPr>
              <a:xfrm>
                <a:off x="793790" y="3727682"/>
                <a:ext cx="8254365" cy="340931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958380" y="3876907"/>
                <a:ext cx="6054090" cy="1019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территории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: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endPara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«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7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линия</a:t>
                </a:r>
                <a:r>
                  <a:rPr lang="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щебёночном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исполнении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Тарасово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текущий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Ушаки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оборудование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контейнерной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очистка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водоемов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Строение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7" name="Text 4"/>
              <p:cNvSpPr/>
              <p:nvPr>
                <p:custDataLst>
                  <p:tags r:id="rId11"/>
                </p:custDataLst>
              </p:nvPr>
            </p:nvSpPr>
            <p:spPr>
              <a:xfrm>
                <a:off x="2049820" y="5975582"/>
                <a:ext cx="11499215" cy="4946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4 766 205,55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49185" y="6352137"/>
                <a:ext cx="5694680" cy="3663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2 368 400,00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>
                <p:custDataLst>
                  <p:tags r:id="rId13"/>
                </p:custDataLst>
              </p:nvPr>
            </p:nvSpPr>
            <p:spPr>
              <a:xfrm>
                <a:off x="2049820" y="6700117"/>
                <a:ext cx="6311265" cy="5530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2 397 805,55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>
                <p:custDataLst>
                  <p:tags r:id="rId14"/>
                </p:custDataLst>
              </p:nvPr>
            </p:nvSpPr>
            <p:spPr>
              <a:xfrm>
                <a:off x="794425" y="7396077"/>
                <a:ext cx="8253730" cy="276161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1957745" y="7571972"/>
                <a:ext cx="6054090" cy="17913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Тосно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: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контейнерных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площадок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8, 10, 14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Станиславского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внутридворового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проезда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1,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3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Тотмина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4156" y="2506962"/>
              <a:ext cx="955040" cy="6403340"/>
              <a:chOff x="777280" y="3729990"/>
              <a:chExt cx="955040" cy="6403340"/>
            </a:xfrm>
          </p:grpSpPr>
          <p:sp>
            <p:nvSpPr>
              <p:cNvPr id="4" name="Shape 2"/>
              <p:cNvSpPr/>
              <p:nvPr>
                <p:custDataLst>
                  <p:tags r:id="rId7"/>
                </p:custDataLst>
              </p:nvPr>
            </p:nvSpPr>
            <p:spPr>
              <a:xfrm>
                <a:off x="777280" y="3729990"/>
                <a:ext cx="955040" cy="342773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>
                <p:custDataLst>
                  <p:tags r:id="rId8"/>
                </p:custDataLst>
              </p:nvPr>
            </p:nvSpPr>
            <p:spPr>
              <a:xfrm>
                <a:off x="777280" y="7388860"/>
                <a:ext cx="906780" cy="274447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sp>
        <p:nvSpPr>
          <p:cNvPr id="35" name="Text 10"/>
          <p:cNvSpPr/>
          <p:nvPr>
            <p:custDataLst>
              <p:tags r:id="rId3"/>
            </p:custDataLst>
          </p:nvPr>
        </p:nvSpPr>
        <p:spPr>
          <a:xfrm>
            <a:off x="6663055" y="7607300"/>
            <a:ext cx="11847830" cy="427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439 700,00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6" name="Text 11"/>
          <p:cNvSpPr/>
          <p:nvPr>
            <p:custDataLst>
              <p:tags r:id="rId4"/>
            </p:custDataLst>
          </p:nvPr>
        </p:nvSpPr>
        <p:spPr>
          <a:xfrm>
            <a:off x="6664325" y="7987030"/>
            <a:ext cx="4886960" cy="3683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3 061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7" name="Text 12"/>
          <p:cNvSpPr/>
          <p:nvPr>
            <p:custDataLst>
              <p:tags r:id="rId5"/>
            </p:custDataLst>
          </p:nvPr>
        </p:nvSpPr>
        <p:spPr>
          <a:xfrm>
            <a:off x="6663055" y="8339455"/>
            <a:ext cx="5845810" cy="213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378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500,00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16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5013" y="3428008"/>
            <a:ext cx="340162" cy="4252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35"/>
            <a:ext cx="4791710" cy="914019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>
            <p:custDataLst>
              <p:tags r:id="rId1"/>
            </p:custDataLst>
          </p:nvPr>
        </p:nvGrpSpPr>
        <p:grpSpPr>
          <a:xfrm>
            <a:off x="5499624" y="1357719"/>
            <a:ext cx="12755245" cy="5694680"/>
            <a:chOff x="4883646" y="1470318"/>
            <a:chExt cx="12755245" cy="569468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470318"/>
              <a:ext cx="12755245" cy="5694680"/>
              <a:chOff x="793790" y="2700252"/>
              <a:chExt cx="12755245" cy="569468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700252"/>
                <a:ext cx="8566150" cy="7410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Ульяновское городское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>
                <p:custDataLst>
                  <p:tags r:id="rId4"/>
                </p:custDataLst>
              </p:nvPr>
            </p:nvSpPr>
            <p:spPr>
              <a:xfrm>
                <a:off x="793790" y="4538577"/>
                <a:ext cx="7717155" cy="385635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>
                <p:custDataLst>
                  <p:tags r:id="rId5"/>
                </p:custDataLst>
              </p:nvPr>
            </p:nvSpPr>
            <p:spPr>
              <a:xfrm>
                <a:off x="1749465" y="4942437"/>
                <a:ext cx="6054090" cy="1019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пешеходной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дорожки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Калинина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78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Калинина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84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Ульяновка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</p:txBody>
          </p:sp>
          <p:sp>
            <p:nvSpPr>
              <p:cNvPr id="7" name="Text 4"/>
              <p:cNvSpPr/>
              <p:nvPr>
                <p:custDataLst>
                  <p:tags r:id="rId6"/>
                </p:custDataLst>
              </p:nvPr>
            </p:nvSpPr>
            <p:spPr>
              <a:xfrm>
                <a:off x="2049820" y="6267047"/>
                <a:ext cx="11499215" cy="4127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2 437 329,98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>
                <p:custDataLst>
                  <p:tags r:id="rId7"/>
                </p:custDataLst>
              </p:nvPr>
            </p:nvSpPr>
            <p:spPr>
              <a:xfrm>
                <a:off x="2049185" y="6829657"/>
                <a:ext cx="5694680" cy="631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2 040 900,00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>
                <p:custDataLst>
                  <p:tags r:id="rId8"/>
                </p:custDataLst>
              </p:nvPr>
            </p:nvSpPr>
            <p:spPr>
              <a:xfrm>
                <a:off x="2049820" y="7461482"/>
                <a:ext cx="6311265" cy="6400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396 429,98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sp>
          <p:nvSpPr>
            <p:cNvPr id="4" name="Shape 2"/>
            <p:cNvSpPr/>
            <p:nvPr>
              <p:custDataLst>
                <p:tags r:id="rId3"/>
              </p:custDataLst>
            </p:nvPr>
          </p:nvSpPr>
          <p:spPr>
            <a:xfrm>
              <a:off x="4884281" y="3308643"/>
              <a:ext cx="955040" cy="3813175"/>
            </a:xfrm>
            <a:prstGeom prst="rect">
              <a:avLst/>
            </a:prstGeom>
            <a:solidFill>
              <a:srgbClr val="E9ECF2"/>
            </a:solidFill>
          </p:spPr>
        </p: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14378" y="4797703"/>
            <a:ext cx="340162" cy="4252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635"/>
            <a:ext cx="4044950" cy="912241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Трубникоборское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251432"/>
                <a:ext cx="7717155" cy="337312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411452"/>
                <a:ext cx="6291580" cy="16706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№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15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№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42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А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Школьная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Бабино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4607792"/>
                <a:ext cx="11499215" cy="5568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2 242 841,00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227552"/>
                <a:ext cx="11547475" cy="638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1 973 700,00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5751427"/>
                <a:ext cx="6311265" cy="638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269  141,00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 уличного освещения в дер.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Трубников Бор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843242"/>
                <a:ext cx="11847830" cy="3835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1 159 546,00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236942"/>
                <a:ext cx="4886960" cy="4679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673187"/>
                <a:ext cx="5845810" cy="470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139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146,00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023727"/>
              <a:ext cx="955040" cy="6899910"/>
              <a:chOff x="776645" y="3246755"/>
              <a:chExt cx="955040" cy="689991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246755"/>
                <a:ext cx="955040" cy="338328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013" y="3528338"/>
            <a:ext cx="340162" cy="4252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943475" cy="91300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Изображение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5728970" y="7098030"/>
            <a:ext cx="493395" cy="659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Фёдоровское городское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251432"/>
                <a:ext cx="7717155" cy="296037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411452"/>
                <a:ext cx="6291580" cy="16706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Покупка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известнякового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щебня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для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подсыпки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грунтовых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3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евнях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4496032"/>
                <a:ext cx="11499215" cy="5861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555 777,05 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4965932"/>
                <a:ext cx="11547475" cy="5505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394 045,63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5392017"/>
                <a:ext cx="6311265" cy="585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161 731,42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мест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для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организации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кормления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животных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велопарковок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общественных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местах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Федоровское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9037552"/>
                <a:ext cx="11847830" cy="508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1 778 001,17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406487"/>
                <a:ext cx="4886960" cy="406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1 007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929,11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770342"/>
                <a:ext cx="5845810" cy="3733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770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072,06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1990707"/>
              <a:ext cx="955040" cy="6932930"/>
              <a:chOff x="776645" y="3213735"/>
              <a:chExt cx="955040" cy="693293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213735"/>
                <a:ext cx="955040" cy="298767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013" y="3528338"/>
            <a:ext cx="340162" cy="4252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" y="-7620"/>
            <a:ext cx="4426585" cy="924306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5815330" y="7098030"/>
            <a:ext cx="357505" cy="387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590304" y="1228814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Форносовское городское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251432"/>
                <a:ext cx="7717155" cy="30911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411452"/>
                <a:ext cx="6291580" cy="16706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детской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Поги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4130907"/>
                <a:ext cx="11499215" cy="7607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1 300 267,57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4676372"/>
                <a:ext cx="11547475" cy="7626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1 052 700,00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5265017"/>
                <a:ext cx="6311265" cy="6724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247 567,57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Установка сушилок для белья в г.п.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Форносово 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843242"/>
                <a:ext cx="11847830" cy="3835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1 124 332,16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236942"/>
                <a:ext cx="4886960" cy="4679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1 020 388,90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673187"/>
                <a:ext cx="5845810" cy="470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103 943,26 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054207"/>
              <a:ext cx="955040" cy="6869430"/>
              <a:chOff x="776645" y="3277235"/>
              <a:chExt cx="955040" cy="686943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277235"/>
                <a:ext cx="955040" cy="302958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660265" cy="912177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20"/>
          <p:cNvPicPr/>
          <p:nvPr/>
        </p:nvPicPr>
        <p:blipFill>
          <a:blip r:embed="rId9"/>
          <a:stretch>
            <a:fillRect/>
          </a:stretch>
        </p:blipFill>
        <p:spPr>
          <a:xfrm>
            <a:off x="5843905" y="3163570"/>
            <a:ext cx="448945" cy="363220"/>
          </a:xfrm>
          <a:prstGeom prst="rect">
            <a:avLst/>
          </a:prstGeom>
        </p:spPr>
      </p:pic>
      <p:pic>
        <p:nvPicPr>
          <p:cNvPr id="22" name="Изображение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5690235" y="7200900"/>
            <a:ext cx="602615" cy="454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Шапкинское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251432"/>
                <a:ext cx="8566150" cy="321627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411452"/>
                <a:ext cx="6291580" cy="16706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территории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: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модернизация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детской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Надино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оборудование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спортивных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площадок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деревнях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Белоголово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Ерзуново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установка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антивандальных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шлагбаумов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Сиголово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Mongolian Baiti" panose="03000500000000000000" pitchFamily="66" charset="0"/>
                    <a:ea typeface="Roboto Slab" pitchFamily="34" charset="-122"/>
                    <a:cs typeface="Mongolian Baiti" panose="03000500000000000000" pitchFamily="66" charset="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евнях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Староселье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Сиголово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470122"/>
                <a:ext cx="11499215" cy="4883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854 416,00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752697"/>
                <a:ext cx="11547475" cy="3289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657 900,00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032097"/>
                <a:ext cx="6311265" cy="4730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196 516,00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8537172"/>
                <a:ext cx="8565515" cy="162052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2049185" y="8608927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just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водоемов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Шапки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9043267"/>
                <a:ext cx="11847830" cy="3911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659 483,87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7110" y="9376642"/>
                <a:ext cx="4886960" cy="5086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507 802,51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744307"/>
                <a:ext cx="5845810" cy="3981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151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681,36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052937"/>
              <a:ext cx="907415" cy="6870700"/>
              <a:chOff x="776645" y="3275965"/>
              <a:chExt cx="907415" cy="687070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275965"/>
                <a:ext cx="907415" cy="318960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8506460"/>
                <a:ext cx="906780" cy="164020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Изображение 34"/>
          <p:cNvPicPr/>
          <p:nvPr/>
        </p:nvPicPr>
        <p:blipFill>
          <a:blip r:embed="rId7"/>
          <a:stretch>
            <a:fillRect/>
          </a:stretch>
        </p:blipFill>
        <p:spPr>
          <a:xfrm>
            <a:off x="5770880" y="7810500"/>
            <a:ext cx="384175" cy="356235"/>
          </a:xfrm>
          <a:prstGeom prst="rect">
            <a:avLst/>
          </a:prstGeom>
        </p:spPr>
      </p:pic>
      <p:sp>
        <p:nvSpPr>
          <p:cNvPr id="5" name="Shape 7"/>
          <p:cNvSpPr/>
          <p:nvPr/>
        </p:nvSpPr>
        <p:spPr>
          <a:xfrm>
            <a:off x="5500259" y="5267414"/>
            <a:ext cx="8565515" cy="1620520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1" name="Shape 8"/>
          <p:cNvSpPr/>
          <p:nvPr/>
        </p:nvSpPr>
        <p:spPr>
          <a:xfrm>
            <a:off x="5500370" y="5252085"/>
            <a:ext cx="906780" cy="160401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22" name="Text 9"/>
          <p:cNvSpPr/>
          <p:nvPr/>
        </p:nvSpPr>
        <p:spPr>
          <a:xfrm>
            <a:off x="6882019" y="5323929"/>
            <a:ext cx="5850890" cy="8178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just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анитарная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обрезка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спил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аварийных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деревьев</a:t>
            </a:r>
          </a:p>
          <a:p>
            <a:pPr marL="0" algn="just">
              <a:lnSpc>
                <a:spcPts val="2750"/>
              </a:lnSpc>
              <a:buClrTx/>
              <a:buSzTx/>
              <a:buNone/>
            </a:pP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Шапки</a:t>
            </a:r>
          </a:p>
        </p:txBody>
      </p:sp>
      <p:sp>
        <p:nvSpPr>
          <p:cNvPr id="23" name="Text 10"/>
          <p:cNvSpPr/>
          <p:nvPr/>
        </p:nvSpPr>
        <p:spPr>
          <a:xfrm>
            <a:off x="6755130" y="5950585"/>
            <a:ext cx="11347450" cy="4159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665 711,13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47" name="Text 11"/>
          <p:cNvSpPr/>
          <p:nvPr/>
        </p:nvSpPr>
        <p:spPr>
          <a:xfrm>
            <a:off x="6755765" y="6198235"/>
            <a:ext cx="4921250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512 597,49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48" name="Text 12"/>
          <p:cNvSpPr/>
          <p:nvPr/>
        </p:nvSpPr>
        <p:spPr>
          <a:xfrm>
            <a:off x="6755765" y="6447790"/>
            <a:ext cx="5880100" cy="3879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153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113,64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35"/>
            <a:ext cx="4343400" cy="913511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Изображение 49"/>
          <p:cNvPicPr/>
          <p:nvPr/>
        </p:nvPicPr>
        <p:blipFill>
          <a:blip r:embed="rId10"/>
          <a:stretch>
            <a:fillRect/>
          </a:stretch>
        </p:blipFill>
        <p:spPr>
          <a:xfrm>
            <a:off x="5648960" y="3133725"/>
            <a:ext cx="574040" cy="467360"/>
          </a:xfrm>
          <a:prstGeom prst="rect">
            <a:avLst/>
          </a:prstGeom>
        </p:spPr>
      </p:pic>
      <p:pic>
        <p:nvPicPr>
          <p:cNvPr id="51" name="Изображение 50"/>
          <p:cNvPicPr/>
          <p:nvPr/>
        </p:nvPicPr>
        <p:blipFill>
          <a:blip r:embed="rId11"/>
          <a:stretch>
            <a:fillRect/>
          </a:stretch>
        </p:blipFill>
        <p:spPr>
          <a:xfrm>
            <a:off x="5735955" y="5749290"/>
            <a:ext cx="487045" cy="4540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Диаграмма 5"/>
          <p:cNvGraphicFramePr/>
          <p:nvPr/>
        </p:nvGraphicFramePr>
        <p:xfrm>
          <a:off x="27305" y="1962785"/>
          <a:ext cx="14613255" cy="710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5500"/>
            <a:ext cx="781954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8505" y="41518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1"/>
            </p:custDataLst>
          </p:nvPr>
        </p:nvSpPr>
        <p:spPr>
          <a:xfrm>
            <a:off x="883920" y="5128895"/>
            <a:ext cx="2056130" cy="2832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дорог</a:t>
            </a:r>
            <a:endParaRPr lang="en-US" sz="22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706755" y="5904230"/>
            <a:ext cx="3987165" cy="4387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6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ктов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5342255" y="5139055"/>
            <a:ext cx="3592195" cy="354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Детские площадки 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875530" y="5904230"/>
            <a:ext cx="3908425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2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98320" y="6723380"/>
            <a:ext cx="457200" cy="410845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6"/>
            </p:custDataLst>
          </p:nvPr>
        </p:nvSpPr>
        <p:spPr>
          <a:xfrm>
            <a:off x="793790" y="7158552"/>
            <a:ext cx="2136219" cy="217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Пожарная безопасность</a:t>
            </a:r>
            <a:endParaRPr lang="en-US" sz="2200" dirty="0"/>
          </a:p>
        </p:txBody>
      </p:sp>
      <p:sp>
        <p:nvSpPr>
          <p:cNvPr id="11" name="Text 6"/>
          <p:cNvSpPr/>
          <p:nvPr>
            <p:custDataLst>
              <p:tags r:id="rId7"/>
            </p:custDataLst>
          </p:nvPr>
        </p:nvSpPr>
        <p:spPr>
          <a:xfrm>
            <a:off x="727710" y="7931150"/>
            <a:ext cx="3907790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Текстовое поле 16"/>
          <p:cNvSpPr txBox="1"/>
          <p:nvPr/>
        </p:nvSpPr>
        <p:spPr>
          <a:xfrm>
            <a:off x="5092700" y="7020560"/>
            <a:ext cx="4876800" cy="867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  <a:sym typeface="+mn-ea"/>
              </a:rPr>
              <a:t>Благоустройство территории 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778500" y="7931150"/>
            <a:ext cx="2103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15</a:t>
            </a:r>
            <a:r>
              <a:rPr lang="ru-RU" altLang="en-US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</a:rPr>
              <a:t>проектов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2360" y="6458585"/>
            <a:ext cx="321310" cy="518795"/>
          </a:xfrm>
          <a:prstGeom prst="rect">
            <a:avLst/>
          </a:prstGeom>
          <a:ln>
            <a:noFill/>
          </a:ln>
        </p:spPr>
      </p:pic>
      <p:pic>
        <p:nvPicPr>
          <p:cNvPr id="13" name="Изображение 12"/>
          <p:cNvPicPr/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95" y="4301490"/>
            <a:ext cx="319405" cy="427355"/>
          </a:xfrm>
          <a:prstGeom prst="rect">
            <a:avLst/>
          </a:prstGeom>
          <a:ln>
            <a:noFill/>
          </a:ln>
        </p:spPr>
      </p:pic>
      <p:sp>
        <p:nvSpPr>
          <p:cNvPr id="12" name="Text 3"/>
          <p:cNvSpPr/>
          <p:nvPr>
            <p:custDataLst>
              <p:tags r:id="rId8"/>
            </p:custDataLst>
          </p:nvPr>
        </p:nvSpPr>
        <p:spPr>
          <a:xfrm>
            <a:off x="9481820" y="5128895"/>
            <a:ext cx="3669030" cy="3651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 инженерных сетей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5" name="Text 4"/>
          <p:cNvSpPr/>
          <p:nvPr>
            <p:custDataLst>
              <p:tags r:id="rId9"/>
            </p:custDataLst>
          </p:nvPr>
        </p:nvSpPr>
        <p:spPr>
          <a:xfrm>
            <a:off x="9332595" y="5894705"/>
            <a:ext cx="3908425" cy="5264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1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pic>
        <p:nvPicPr>
          <p:cNvPr id="16" name="Изображение 15"/>
          <p:cNvPicPr/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3900" y="4151630"/>
            <a:ext cx="553720" cy="6273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>
            <p:custDataLst>
              <p:tags r:id="rId1"/>
            </p:custDataLst>
          </p:nvPr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25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 проектов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28</a:t>
              </a: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8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Выделено из о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бластно</a:t>
              </a:r>
              <a:r>
                <a:rPr 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бюджет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лн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>
              <p:custDataLst>
                <p:tags r:id="rId6"/>
              </p:custDataLst>
            </p:nvPr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13</a:t>
              </a:r>
            </a:p>
          </p:txBody>
        </p:sp>
        <p:sp>
          <p:nvSpPr>
            <p:cNvPr id="10" name="Text 7"/>
            <p:cNvSpPr/>
            <p:nvPr>
              <p:custDataLst>
                <p:tags r:id="rId7"/>
              </p:custDataLst>
            </p:nvPr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25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13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более </a:t>
              </a:r>
              <a:r>
                <a:rPr lang="ru-RU" sz="5850" dirty="0">
                  <a:solidFill>
                    <a:srgbClr val="15213F"/>
                  </a:solidFill>
                  <a:ea typeface="Roboto Slab" pitchFamily="34" charset="-122"/>
                  <a:cs typeface="Roboto Slab" pitchFamily="34" charset="-120"/>
                </a:rPr>
                <a:t>59</a:t>
              </a:r>
              <a:r>
                <a:rPr lang="ru-RU" sz="5850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 </a:t>
              </a:r>
              <a:endParaRPr lang="en-US" sz="5850" dirty="0">
                <a:latin typeface="Calibri Light" panose="020F0302020204030204" charset="0"/>
                <a:cs typeface="Calibri Light" panose="020F0302020204030204" charset="0"/>
              </a:endParaRPr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Населенных пунктов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custDataLst>
              <p:tags r:id="rId1"/>
            </p:custDataLst>
          </p:nvPr>
        </p:nvGraphicFramePr>
        <p:xfrm>
          <a:off x="8336915" y="2386330"/>
          <a:ext cx="6616700" cy="386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8" name="Диаграмма 7"/>
          <p:cNvGraphicFramePr/>
          <p:nvPr>
            <p:custDataLst>
              <p:tags r:id="rId2"/>
            </p:custDataLst>
          </p:nvPr>
        </p:nvGraphicFramePr>
        <p:xfrm>
          <a:off x="5627370" y="2778760"/>
          <a:ext cx="5582285" cy="346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" name="Диаграмма 3"/>
          <p:cNvGraphicFramePr/>
          <p:nvPr>
            <p:custDataLst>
              <p:tags r:id="rId3"/>
            </p:custDataLst>
          </p:nvPr>
        </p:nvGraphicFramePr>
        <p:xfrm>
          <a:off x="371475" y="2816860"/>
          <a:ext cx="4864100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Text 0"/>
          <p:cNvSpPr/>
          <p:nvPr/>
        </p:nvSpPr>
        <p:spPr>
          <a:xfrm>
            <a:off x="793790" y="1098774"/>
            <a:ext cx="5135047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финансирования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4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5" name="Text 2"/>
            <p:cNvSpPr/>
            <p:nvPr>
              <p:custDataLst>
                <p:tags r:id="rId6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7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28,8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8"/>
              </p:custDataLst>
            </p:nvPr>
          </p:nvSpPr>
          <p:spPr>
            <a:xfrm>
              <a:off x="6758980" y="5173147"/>
              <a:ext cx="927100" cy="5670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b="1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19,6%</a:t>
              </a:r>
              <a:endParaRPr lang="en-US" sz="4450" b="1" dirty="0">
                <a:latin typeface="Calibri Light" panose="020F0302020204030204" charset="0"/>
                <a:cs typeface="Calibri Light" panose="020F0302020204030204" charset="0"/>
              </a:endParaRPr>
            </a:p>
          </p:txBody>
        </p:sp>
        <p:sp>
          <p:nvSpPr>
            <p:cNvPr id="9" name="Text 5"/>
            <p:cNvSpPr/>
            <p:nvPr>
              <p:custDataLst>
                <p:tags r:id="rId9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10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7,1 млн.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11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b="1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0,8%</a:t>
              </a:r>
              <a:endParaRPr lang="en-US" sz="4450" b="1" dirty="0"/>
            </a:p>
          </p:txBody>
        </p:sp>
        <p:sp>
          <p:nvSpPr>
            <p:cNvPr id="13" name="Text 8"/>
            <p:cNvSpPr/>
            <p:nvPr>
              <p:custDataLst>
                <p:tags r:id="rId12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3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284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4"/>
          <p:cNvSpPr/>
          <p:nvPr>
            <p:custDataLst>
              <p:tags r:id="rId5"/>
            </p:custDataLst>
          </p:nvPr>
        </p:nvSpPr>
        <p:spPr>
          <a:xfrm>
            <a:off x="2296160" y="4243070"/>
            <a:ext cx="1358900" cy="567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altLang="en-US" sz="4450" dirty="0"/>
              <a:t>79,6%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/>
          <p:nvPr/>
        </p:nvSpPr>
        <p:spPr>
          <a:xfrm>
            <a:off x="5413375" y="5615940"/>
            <a:ext cx="7872730" cy="249745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Shape 1"/>
          <p:cNvSpPr/>
          <p:nvPr/>
        </p:nvSpPr>
        <p:spPr>
          <a:xfrm>
            <a:off x="5413375" y="2397125"/>
            <a:ext cx="7872730" cy="221043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4" name="Shape 8"/>
          <p:cNvSpPr/>
          <p:nvPr/>
        </p:nvSpPr>
        <p:spPr>
          <a:xfrm>
            <a:off x="5413375" y="2397125"/>
            <a:ext cx="905510" cy="220027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31" name="Text 3"/>
          <p:cNvSpPr/>
          <p:nvPr/>
        </p:nvSpPr>
        <p:spPr>
          <a:xfrm>
            <a:off x="6466840" y="5743575"/>
            <a:ext cx="6404610" cy="855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автомобильной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дороги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Красный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Бор</a:t>
            </a:r>
          </a:p>
          <a:p>
            <a:pPr marL="0" indent="0" algn="l">
              <a:lnSpc>
                <a:spcPts val="2750"/>
              </a:lnSpc>
              <a:buNone/>
            </a:pP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32" name="Text 10"/>
          <p:cNvSpPr/>
          <p:nvPr/>
        </p:nvSpPr>
        <p:spPr>
          <a:xfrm>
            <a:off x="6790055" y="3153410"/>
            <a:ext cx="5215255" cy="4629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438 556,00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3" name="Text 11"/>
          <p:cNvSpPr/>
          <p:nvPr/>
        </p:nvSpPr>
        <p:spPr>
          <a:xfrm>
            <a:off x="6790055" y="3542665"/>
            <a:ext cx="4852035" cy="4057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394 700,00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4" name="Text 12"/>
          <p:cNvSpPr/>
          <p:nvPr/>
        </p:nvSpPr>
        <p:spPr>
          <a:xfrm>
            <a:off x="6790055" y="3956685"/>
            <a:ext cx="5758180" cy="3905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43 856,00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5" name="Text 3"/>
          <p:cNvSpPr/>
          <p:nvPr/>
        </p:nvSpPr>
        <p:spPr>
          <a:xfrm>
            <a:off x="6790055" y="2462530"/>
            <a:ext cx="6327775" cy="7340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Установка и монтаж игрового 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оборудования в дер. Феклистово</a:t>
            </a:r>
          </a:p>
        </p:txBody>
      </p:sp>
      <p:sp>
        <p:nvSpPr>
          <p:cNvPr id="5" name="Text 0"/>
          <p:cNvSpPr/>
          <p:nvPr/>
        </p:nvSpPr>
        <p:spPr>
          <a:xfrm>
            <a:off x="5413375" y="1478280"/>
            <a:ext cx="8566362" cy="566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450"/>
              </a:lnSpc>
            </a:pPr>
            <a:r>
              <a:rPr lang="ru-RU" altLang="en-US" sz="35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Красноборское сельское</a:t>
            </a: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5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поселение</a:t>
            </a:r>
            <a:endParaRPr lang="en-US" sz="3550" dirty="0"/>
          </a:p>
        </p:txBody>
      </p:sp>
      <p:sp>
        <p:nvSpPr>
          <p:cNvPr id="12" name="Shape 8"/>
          <p:cNvSpPr/>
          <p:nvPr/>
        </p:nvSpPr>
        <p:spPr>
          <a:xfrm>
            <a:off x="5413375" y="5645150"/>
            <a:ext cx="905510" cy="249809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13" name="Text 10"/>
          <p:cNvSpPr/>
          <p:nvPr/>
        </p:nvSpPr>
        <p:spPr>
          <a:xfrm>
            <a:off x="6790055" y="6633210"/>
            <a:ext cx="5215255" cy="4629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1 133 778,00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20" name="Text 11"/>
          <p:cNvSpPr/>
          <p:nvPr/>
        </p:nvSpPr>
        <p:spPr>
          <a:xfrm>
            <a:off x="6790055" y="7043420"/>
            <a:ext cx="4852035" cy="4057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1 020 400,00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21" name="Text 12"/>
          <p:cNvSpPr/>
          <p:nvPr/>
        </p:nvSpPr>
        <p:spPr>
          <a:xfrm>
            <a:off x="6790055" y="7538085"/>
            <a:ext cx="5758180" cy="3905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113 378,00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270"/>
            <a:ext cx="4424045" cy="912304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Изображение 36"/>
          <p:cNvPicPr/>
          <p:nvPr/>
        </p:nvPicPr>
        <p:blipFill>
          <a:blip r:embed="rId9"/>
          <a:stretch>
            <a:fillRect/>
          </a:stretch>
        </p:blipFill>
        <p:spPr>
          <a:xfrm>
            <a:off x="5697855" y="6503670"/>
            <a:ext cx="339725" cy="387985"/>
          </a:xfrm>
          <a:prstGeom prst="rect">
            <a:avLst/>
          </a:prstGeom>
        </p:spPr>
      </p:pic>
      <p:pic>
        <p:nvPicPr>
          <p:cNvPr id="42" name="Изображение 41"/>
          <p:cNvPicPr/>
          <p:nvPr/>
        </p:nvPicPr>
        <p:blipFill>
          <a:blip r:embed="rId10"/>
          <a:stretch>
            <a:fillRect/>
          </a:stretch>
        </p:blipFill>
        <p:spPr>
          <a:xfrm>
            <a:off x="5531485" y="3153410"/>
            <a:ext cx="506095" cy="619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3012420" cy="7571105"/>
            <a:chOff x="4883646" y="1363638"/>
            <a:chExt cx="13012340" cy="7570851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3012340" cy="7570851"/>
              <a:chOff x="793790" y="2593572"/>
              <a:chExt cx="13012340" cy="7570851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Лисинское сельское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поселение</a:t>
                </a:r>
                <a:endParaRPr lang="en-US" sz="3550" dirty="0"/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1083348" y="3227916"/>
                <a:ext cx="8470848" cy="3816222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2120297" y="3396820"/>
                <a:ext cx="6302336" cy="2087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территории</a:t>
                </a:r>
                <a:r>
                  <a:rPr lang="ru-RU" altLang="en-US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: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проведение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работ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ремонту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линий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электропередач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заменой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электрических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столбов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на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территории</a:t>
                </a:r>
                <a:endPara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кордон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Пери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железнодорожной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станции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Кастенская</a:t>
                </a:r>
                <a:r>
                  <a:rPr lang="en-US" altLang="ru-RU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уличных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светодиодных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фонарей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Радофинниково</a:t>
                </a: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endPara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endParaRPr>
              </a:p>
            </p:txBody>
          </p:sp>
          <p:sp>
            <p:nvSpPr>
              <p:cNvPr id="43" name="Text 5"/>
              <p:cNvSpPr/>
              <p:nvPr/>
            </p:nvSpPr>
            <p:spPr>
              <a:xfrm>
                <a:off x="2223801" y="6035792"/>
                <a:ext cx="11582329" cy="40829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2 104 804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,63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2223801" y="6351376"/>
                <a:ext cx="11582329" cy="4711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233 867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,97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5" name="Shape 7"/>
              <p:cNvSpPr/>
              <p:nvPr/>
            </p:nvSpPr>
            <p:spPr>
              <a:xfrm>
                <a:off x="1083348" y="7628318"/>
                <a:ext cx="8470213" cy="253610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46" name="Text 9"/>
              <p:cNvSpPr/>
              <p:nvPr/>
            </p:nvSpPr>
            <p:spPr>
              <a:xfrm>
                <a:off x="2223166" y="7848656"/>
                <a:ext cx="6955112" cy="99501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Проведение работ по ремонту линий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электропередач с заменой электрических столбов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пос.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Лисино-Корпус</a:t>
                </a:r>
                <a:endPara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47" name="Text 10"/>
              <p:cNvSpPr/>
              <p:nvPr/>
            </p:nvSpPr>
            <p:spPr>
              <a:xfrm>
                <a:off x="2121567" y="8918595"/>
                <a:ext cx="11582329" cy="3892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: 1 133 739,18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8" name="Text 11"/>
              <p:cNvSpPr/>
              <p:nvPr/>
            </p:nvSpPr>
            <p:spPr>
              <a:xfrm>
                <a:off x="2120932" y="9292598"/>
                <a:ext cx="11685198" cy="5079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1 020 365,06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9" name="Text 12"/>
              <p:cNvSpPr/>
              <p:nvPr/>
            </p:nvSpPr>
            <p:spPr>
              <a:xfrm>
                <a:off x="2121567" y="9660250"/>
                <a:ext cx="11368335" cy="4946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113 374,12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172444" y="1998342"/>
              <a:ext cx="774060" cy="6935238"/>
              <a:chOff x="1065568" y="3221370"/>
              <a:chExt cx="774060" cy="6935238"/>
            </a:xfrm>
          </p:grpSpPr>
          <p:sp>
            <p:nvSpPr>
              <p:cNvPr id="35" name="Shape 2"/>
              <p:cNvSpPr/>
              <p:nvPr/>
            </p:nvSpPr>
            <p:spPr>
              <a:xfrm>
                <a:off x="1065568" y="3221370"/>
                <a:ext cx="773425" cy="3818127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37" name="Shape 8"/>
              <p:cNvSpPr/>
              <p:nvPr/>
            </p:nvSpPr>
            <p:spPr>
              <a:xfrm>
                <a:off x="1066203" y="7621773"/>
                <a:ext cx="773425" cy="253483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3" name="Изображение 2"/>
          <p:cNvPicPr/>
          <p:nvPr/>
        </p:nvPicPr>
        <p:blipFill>
          <a:blip r:embed="rId8"/>
          <a:stretch>
            <a:fillRect/>
          </a:stretch>
        </p:blipFill>
        <p:spPr>
          <a:xfrm>
            <a:off x="4640580" y="3413125"/>
            <a:ext cx="339725" cy="387985"/>
          </a:xfrm>
          <a:prstGeom prst="rect">
            <a:avLst/>
          </a:prstGeom>
        </p:spPr>
      </p:pic>
      <p:sp>
        <p:nvSpPr>
          <p:cNvPr id="4" name="Text 10"/>
          <p:cNvSpPr/>
          <p:nvPr/>
        </p:nvSpPr>
        <p:spPr>
          <a:xfrm>
            <a:off x="5601970" y="4330065"/>
            <a:ext cx="4583430" cy="3708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2 338 672</a:t>
            </a: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,60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/>
          <p:nvPr/>
        </p:nvPicPr>
        <p:blipFill>
          <a:blip r:embed="rId10"/>
          <a:stretch>
            <a:fillRect/>
          </a:stretch>
        </p:blipFill>
        <p:spPr>
          <a:xfrm>
            <a:off x="4436745" y="7048500"/>
            <a:ext cx="553720" cy="627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647305"/>
            <a:chOff x="4883521" y="1363638"/>
            <a:chExt cx="13011910" cy="764730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647305"/>
              <a:chOff x="793790" y="2593572"/>
              <a:chExt cx="13011785" cy="7647305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Любанское городское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139672"/>
                <a:ext cx="8435975" cy="487045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7110" y="3213967"/>
                <a:ext cx="6828155" cy="18599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территории</a:t>
                </a:r>
                <a:r>
                  <a:rPr lang="ru-RU" altLang="en-US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: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</a:t>
                </a:r>
                <a:endPara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оборудования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для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детских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спортивных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площадок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3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</a:rPr>
                  <a:t>деревнях</a:t>
                </a:r>
                <a:r>
                  <a:rPr lang="ru-RU" altLang="en-US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;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</a:rPr>
                  <a:t>приобр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</a:rPr>
                  <a:t>е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</a:rPr>
                  <a:t>тение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резинового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покрытия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на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детской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площадк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Липки</a:t>
                </a:r>
                <a:r>
                  <a:rPr lang="en-US" altLang="ru-RU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;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ограждения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Обуховец</a:t>
                </a:r>
                <a:r>
                  <a:rPr lang="en-US" altLang="ru-RU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;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-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технического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имущества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для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обеспечения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безопасности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деревнях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Бородулино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Завол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жье</a:t>
                </a:r>
                <a:r>
                  <a:rPr lang="en-US" altLang="ru-RU" sz="2200" dirty="0">
                    <a:solidFill>
                      <a:srgbClr val="15213F"/>
                    </a:solidFill>
                    <a:ea typeface="Roboto Slab" pitchFamily="34" charset="-122"/>
                    <a:cs typeface="Roboto Slab" pitchFamily="34" charset="-120"/>
                  </a:rPr>
                  <a:t>;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закупка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материалов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для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дорожных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работ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Bahnschrift" panose="020B0502040204020203" pitchFamily="34" charset="0"/>
                    <a:ea typeface="Roboto Slab" pitchFamily="34" charset="-122"/>
                    <a:cs typeface="Roboto Slab" pitchFamily="34" charset="-120"/>
                  </a:rPr>
                  <a:t> 1</a:t>
                </a:r>
                <a:r>
                  <a:rPr lang="en-US" altLang="ru-RU" sz="2400" dirty="0">
                    <a:solidFill>
                      <a:srgbClr val="15213F"/>
                    </a:solidFill>
                    <a:latin typeface="Bahnschrift" panose="020B0502040204020203" pitchFamily="34" charset="0"/>
                    <a:ea typeface="Roboto Slab" pitchFamily="34" charset="-122"/>
                    <a:cs typeface="Roboto Slab" pitchFamily="34" charset="-120"/>
                  </a:rPr>
                  <a:t>9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Bahnschrift" panose="020B0502040204020203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деревнях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6672812"/>
                <a:ext cx="11499215" cy="3498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2 744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897,35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7039207"/>
                <a:ext cx="11547475" cy="3708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2 495 361,22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7427192"/>
                <a:ext cx="6311265" cy="427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249 536, 13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3790" y="8234277"/>
                <a:ext cx="8435975" cy="20066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8232372"/>
                <a:ext cx="5850890" cy="7931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материала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для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дорожного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покрытия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на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23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улицах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Любань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9025487"/>
                <a:ext cx="11847830" cy="429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128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456,00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376007"/>
                <a:ext cx="4886960" cy="3803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746212"/>
                <a:ext cx="5845810" cy="4673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108 056,00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1903712"/>
              <a:ext cx="955040" cy="7083425"/>
              <a:chOff x="776645" y="3126740"/>
              <a:chExt cx="955040" cy="7083425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126740"/>
                <a:ext cx="955040" cy="487553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6645" y="8249285"/>
                <a:ext cx="906780" cy="196088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Изображение 21"/>
          <p:cNvPicPr/>
          <p:nvPr/>
        </p:nvPicPr>
        <p:blipFill>
          <a:blip r:embed="rId8"/>
          <a:stretch>
            <a:fillRect/>
          </a:stretch>
        </p:blipFill>
        <p:spPr>
          <a:xfrm>
            <a:off x="5815965" y="3619500"/>
            <a:ext cx="339725" cy="387985"/>
          </a:xfrm>
          <a:prstGeom prst="rect">
            <a:avLst/>
          </a:prstGeom>
        </p:spPr>
      </p:pic>
      <p:pic>
        <p:nvPicPr>
          <p:cNvPr id="23" name="Изображение 22"/>
          <p:cNvPicPr/>
          <p:nvPr/>
        </p:nvPicPr>
        <p:blipFill>
          <a:blip r:embed="rId8"/>
          <a:stretch>
            <a:fillRect/>
          </a:stretch>
        </p:blipFill>
        <p:spPr>
          <a:xfrm>
            <a:off x="5815965" y="7548880"/>
            <a:ext cx="339725" cy="387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15" y="1797050"/>
            <a:ext cx="8891270" cy="4451349"/>
            <a:chOff x="793155" y="1913096"/>
            <a:chExt cx="8891270" cy="3253648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Никольско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городс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735559"/>
              <a:ext cx="7556500" cy="2424224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730453"/>
              <a:ext cx="938530" cy="2436291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2895441"/>
              <a:ext cx="7726680" cy="13804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спортивной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площадки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пос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Гладкое</a:t>
              </a: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3699586"/>
              <a:ext cx="5858510" cy="34903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462 272,00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7745" y="4458925"/>
              <a:ext cx="6361430" cy="5096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65 572,00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13"/>
          <p:cNvSpPr/>
          <p:nvPr/>
        </p:nvSpPr>
        <p:spPr>
          <a:xfrm>
            <a:off x="1958975" y="4780915"/>
            <a:ext cx="5957570" cy="461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394 700,00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205" y="7620"/>
            <a:ext cx="5504180" cy="912558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Изображение 41"/>
          <p:cNvPicPr/>
          <p:nvPr/>
        </p:nvPicPr>
        <p:blipFill>
          <a:blip r:embed="rId9"/>
          <a:stretch>
            <a:fillRect/>
          </a:stretch>
        </p:blipFill>
        <p:spPr>
          <a:xfrm>
            <a:off x="1009650" y="4001770"/>
            <a:ext cx="506095" cy="619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81830" y="2258695"/>
            <a:ext cx="9385300" cy="3623945"/>
            <a:chOff x="4451390" y="1558766"/>
            <a:chExt cx="9385221" cy="4225290"/>
          </a:xfrm>
        </p:grpSpPr>
        <p:sp>
          <p:nvSpPr>
            <p:cNvPr id="4" name="Text 1"/>
            <p:cNvSpPr/>
            <p:nvPr/>
          </p:nvSpPr>
          <p:spPr>
            <a:xfrm>
              <a:off x="4451390" y="1558766"/>
              <a:ext cx="7789902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Нурминское сель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512984" y="2637485"/>
              <a:ext cx="9323627" cy="3146571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540289" y="2637485"/>
              <a:ext cx="848988" cy="3116216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5617240" y="2638225"/>
              <a:ext cx="8188891" cy="108760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дороги в дер. Жоржина</a:t>
              </a:r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5616605" y="3662897"/>
              <a:ext cx="8091737" cy="417569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323 200,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70" y="4187079"/>
              <a:ext cx="8190161" cy="537508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263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6605" y="4827498"/>
              <a:ext cx="8091737" cy="42571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60 000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hape 2"/>
          <p:cNvSpPr/>
          <p:nvPr/>
        </p:nvSpPr>
        <p:spPr>
          <a:xfrm>
            <a:off x="4546600" y="6101080"/>
            <a:ext cx="9385300" cy="2774950"/>
          </a:xfrm>
          <a:prstGeom prst="roundRect">
            <a:avLst>
              <a:gd name="adj" fmla="val 1000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5" name="Shape 3"/>
          <p:cNvSpPr/>
          <p:nvPr/>
        </p:nvSpPr>
        <p:spPr>
          <a:xfrm>
            <a:off x="4558665" y="6101080"/>
            <a:ext cx="861060" cy="276987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17" name="Text 4"/>
          <p:cNvSpPr/>
          <p:nvPr/>
        </p:nvSpPr>
        <p:spPr>
          <a:xfrm flipH="1">
            <a:off x="5647055" y="6275705"/>
            <a:ext cx="8091170" cy="1140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Выполнение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работ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обустройству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гостевых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автомобильных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стоянок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возле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21, 22, 23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дер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Нурма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</a:p>
        </p:txBody>
      </p:sp>
      <p:sp>
        <p:nvSpPr>
          <p:cNvPr id="18" name="Text 5"/>
          <p:cNvSpPr/>
          <p:nvPr/>
        </p:nvSpPr>
        <p:spPr>
          <a:xfrm>
            <a:off x="5629275" y="7809230"/>
            <a:ext cx="7882255" cy="455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1 020 400,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9" name="Text 5"/>
          <p:cNvSpPr/>
          <p:nvPr/>
        </p:nvSpPr>
        <p:spPr>
          <a:xfrm>
            <a:off x="5643245" y="8265160"/>
            <a:ext cx="7868285" cy="300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150 000,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20" name="Text 5"/>
          <p:cNvSpPr/>
          <p:nvPr/>
        </p:nvSpPr>
        <p:spPr>
          <a:xfrm>
            <a:off x="5636895" y="7377430"/>
            <a:ext cx="8091805" cy="3321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1 170 400,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905"/>
            <a:ext cx="3788410" cy="912939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/>
          <p:cNvPicPr/>
          <p:nvPr/>
        </p:nvPicPr>
        <p:blipFill>
          <a:blip r:embed="rId9"/>
          <a:stretch>
            <a:fillRect/>
          </a:stretch>
        </p:blipFill>
        <p:spPr>
          <a:xfrm>
            <a:off x="4794885" y="4229100"/>
            <a:ext cx="339725" cy="387985"/>
          </a:xfrm>
          <a:prstGeom prst="rect">
            <a:avLst/>
          </a:prstGeom>
        </p:spPr>
      </p:pic>
      <p:pic>
        <p:nvPicPr>
          <p:cNvPr id="12" name="Изображение 11"/>
          <p:cNvPicPr/>
          <p:nvPr/>
        </p:nvPicPr>
        <p:blipFill>
          <a:blip r:embed="rId9"/>
          <a:stretch>
            <a:fillRect/>
          </a:stretch>
        </p:blipFill>
        <p:spPr>
          <a:xfrm>
            <a:off x="4794885" y="7028180"/>
            <a:ext cx="339725" cy="387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81830" y="1365250"/>
            <a:ext cx="9450705" cy="4062096"/>
            <a:chOff x="4451390" y="517066"/>
            <a:chExt cx="9450625" cy="4736146"/>
          </a:xfrm>
        </p:grpSpPr>
        <p:sp>
          <p:nvSpPr>
            <p:cNvPr id="4" name="Text 1"/>
            <p:cNvSpPr/>
            <p:nvPr/>
          </p:nvSpPr>
          <p:spPr>
            <a:xfrm>
              <a:off x="4451390" y="517066"/>
              <a:ext cx="7790114" cy="684102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Рябовское город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512984" y="1264099"/>
              <a:ext cx="9389031" cy="3262069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528224" y="1264099"/>
              <a:ext cx="848988" cy="324356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5617240" y="1338136"/>
              <a:ext cx="8188891" cy="100172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Устройство пешеходной дорожки с ограждением  к школе по адресу</a:t>
              </a:r>
              <a:r>
                <a:rPr lang="en-US" altLang="en-US" sz="2200" dirty="0">
                  <a:solidFill>
                    <a:srgbClr val="15213F"/>
                  </a:solidFill>
                  <a:latin typeface="+mj-lt"/>
                  <a:ea typeface="Roboto Slab" pitchFamily="34" charset="-122"/>
                  <a:cs typeface="Roboto Slab" pitchFamily="34" charset="-120"/>
                </a:rPr>
                <a:t>: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ул. Новая, д. </a:t>
              </a:r>
              <a:r>
                <a:rPr lang="en-US" altLang="en-US" sz="2200" dirty="0">
                  <a:solidFill>
                    <a:srgbClr val="15213F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  <a:cs typeface="Roboto Slab" pitchFamily="34" charset="-120"/>
                </a:rPr>
                <a:t>9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г.п. Рябово</a:t>
              </a:r>
            </a:p>
          </p:txBody>
        </p:sp>
        <p:sp>
          <p:nvSpPr>
            <p:cNvPr id="9" name="Text 5"/>
            <p:cNvSpPr/>
            <p:nvPr/>
          </p:nvSpPr>
          <p:spPr>
            <a:xfrm>
              <a:off x="5616605" y="2259896"/>
              <a:ext cx="8091737" cy="60118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992 671,73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70" y="2689311"/>
              <a:ext cx="8190161" cy="6300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752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489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6605" y="3125389"/>
              <a:ext cx="8091737" cy="212782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240 182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hape 2"/>
          <p:cNvSpPr/>
          <p:nvPr/>
        </p:nvSpPr>
        <p:spPr>
          <a:xfrm>
            <a:off x="4546600" y="6101080"/>
            <a:ext cx="9385300" cy="2774950"/>
          </a:xfrm>
          <a:prstGeom prst="roundRect">
            <a:avLst>
              <a:gd name="adj" fmla="val 1000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7" name="Text 4"/>
          <p:cNvSpPr/>
          <p:nvPr/>
        </p:nvSpPr>
        <p:spPr>
          <a:xfrm flipH="1">
            <a:off x="5647055" y="6275705"/>
            <a:ext cx="8091170" cy="1140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Установка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опор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светодиодных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светильников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ул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Временный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поселок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Рябово</a:t>
            </a:r>
          </a:p>
        </p:txBody>
      </p:sp>
      <p:sp>
        <p:nvSpPr>
          <p:cNvPr id="18" name="Text 5"/>
          <p:cNvSpPr/>
          <p:nvPr/>
        </p:nvSpPr>
        <p:spPr>
          <a:xfrm>
            <a:off x="5629275" y="7572375"/>
            <a:ext cx="7882255" cy="3727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267 910,43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9" name="Text 5"/>
          <p:cNvSpPr/>
          <p:nvPr/>
        </p:nvSpPr>
        <p:spPr>
          <a:xfrm>
            <a:off x="5643245" y="8035290"/>
            <a:ext cx="7868285" cy="3536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85 512,55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20" name="Text 5"/>
          <p:cNvSpPr/>
          <p:nvPr/>
        </p:nvSpPr>
        <p:spPr>
          <a:xfrm>
            <a:off x="5636895" y="7114540"/>
            <a:ext cx="8091805" cy="2825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353 422,98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933" y="3228618"/>
            <a:ext cx="340162" cy="425291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35"/>
            <a:ext cx="4281805" cy="912177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Изображение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4794250" y="6917055"/>
            <a:ext cx="493395" cy="6597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1128</Words>
  <Application>Microsoft Office PowerPoint</Application>
  <PresentationFormat>Произвольный</PresentationFormat>
  <Paragraphs>238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Bahnschrift</vt:lpstr>
      <vt:lpstr>Comic Sans MS</vt:lpstr>
      <vt:lpstr>Calibri</vt:lpstr>
      <vt:lpstr>Mongolian Baiti</vt:lpstr>
      <vt:lpstr>Roboto</vt:lpstr>
      <vt:lpstr>Calibri Light</vt:lpstr>
      <vt:lpstr>Roboto Slab</vt:lpstr>
      <vt:lpstr>MS UI Gothic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ЗАМ ДДЛО</cp:lastModifiedBy>
  <cp:revision>66</cp:revision>
  <dcterms:created xsi:type="dcterms:W3CDTF">2025-08-28T14:34:00Z</dcterms:created>
  <dcterms:modified xsi:type="dcterms:W3CDTF">2026-01-29T07:19:19Z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4C2B26414A5646EC81F928244F7F2F98_13</vt:lpwstr>
  </property>
  <property fmtid="{D5CDD505-2E9C-101B-9397-08002B2CF9AE}" pid="3" name="KSOProductBuildVer">
    <vt:lpwstr>1049-12.2.0.23196</vt:lpwstr>
  </property>
</Properties>
</file>