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85" r:id="rId7"/>
    <p:sldId id="272" r:id="rId8"/>
    <p:sldId id="262" r:id="rId9"/>
    <p:sldId id="263" r:id="rId10"/>
    <p:sldId id="275" r:id="rId11"/>
    <p:sldId id="277" r:id="rId12"/>
    <p:sldId id="278" r:id="rId13"/>
    <p:sldId id="271" r:id="rId14"/>
    <p:sldId id="269" r:id="rId15"/>
    <p:sldId id="270" r:id="rId16"/>
  </p:sldIdLst>
  <p:sldSz cx="14630400" cy="10972800"/>
  <p:notesSz cx="10972800" cy="14630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71" d="100"/>
          <a:sy n="71" d="100"/>
        </p:scale>
        <p:origin x="1530" y="54"/>
      </p:cViewPr>
      <p:guideLst>
        <p:guide orient="horz" pos="350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62;&#1048;&#1041;%20&#1051;&#1054;\Downloads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3523349735399"/>
          <c:y val="0.15314304041051999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F1-4505-BE48-C7B441667A7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F1-4505-BE48-C7B441667A70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0.93</c:v>
                </c:pt>
                <c:pt idx="1">
                  <c:v>99.07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1-4505-BE48-C7B441667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102dc95-840d-4b2f-a72b-90fcd28adf04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514048458651E-3"/>
          <c:y val="2.88737334745525E-2"/>
          <c:w val="0.53811159595209401"/>
          <c:h val="0.929441949967927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0-4CE5-8C6E-54FA7E09EB64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10-4CE5-8C6E-54FA7E09EB64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11.8</c:v>
                </c:pt>
                <c:pt idx="1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0-4CE5-8C6E-54FA7E09E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a74167e-38f7-4839-8dcb-ba980d4a1adb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2297650130499"/>
          <c:y val="3.3562166285278403E-2"/>
          <c:w val="0.62715404699738897"/>
          <c:h val="0.91609458428680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8-4DF5-BFE4-7BEFE20BF5C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8-4DF5-BFE4-7BEFE20BF5C3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82.76</c:v>
                </c:pt>
                <c:pt idx="1">
                  <c:v>12.74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8-4DF5-BFE4-7BEFE20BF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ce15b01-9de1-4560-abb1-d84ab3a67299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199"/>
          <c:y val="0.118037745604964"/>
          <c:w val="0.45531849050116102"/>
          <c:h val="0.684684591520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B-4989-AECA-EBBC4D689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B-4989-AECA-EBBC4D689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B-4989-AECA-EBBC4D689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B-4989-AECA-EBBC4D689C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B-4989-AECA-EBBC4D689C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B-4989-AECA-EBBC4D689C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B-4989-AECA-EBBC4D689C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B-4989-AECA-EBBC4D689C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8B-4989-AECA-EBBC4D689CF0}"/>
              </c:ext>
            </c:extLst>
          </c:dPt>
          <c:dLbls>
            <c:dLbl>
              <c:idx val="0"/>
              <c:layout>
                <c:manualLayout>
                  <c:x val="7.2259396863057299E-3"/>
                  <c:y val="-1.02381779277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04857876223999"/>
                      <c:h val="6.5438321077418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8B-4989-AECA-EBBC4D689CF0}"/>
                </c:ext>
              </c:extLst>
            </c:dLbl>
            <c:dLbl>
              <c:idx val="1"/>
              <c:layout>
                <c:manualLayout>
                  <c:x val="4.3867480701813698E-2"/>
                  <c:y val="2.1181650133095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61617811399"/>
                      <c:h val="0.11487324942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08B-4989-AECA-EBBC4D689CF0}"/>
                </c:ext>
              </c:extLst>
            </c:dLbl>
            <c:dLbl>
              <c:idx val="2"/>
              <c:layout>
                <c:manualLayout>
                  <c:x val="3.67158679131451E-2"/>
                  <c:y val="-1.30354617838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573058275501E-2"/>
                      <c:h val="5.403618937453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8B-4989-AECA-EBBC4D689CF0}"/>
                </c:ext>
              </c:extLst>
            </c:dLbl>
            <c:dLbl>
              <c:idx val="3"/>
              <c:layout>
                <c:manualLayout>
                  <c:x val="2.17658070535812E-2"/>
                  <c:y val="3.96900815566474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69001977134004E-2"/>
                      <c:h val="8.6686757667080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8B-4989-AECA-EBBC4D689CF0}"/>
                </c:ext>
              </c:extLst>
            </c:dLbl>
            <c:dLbl>
              <c:idx val="4"/>
              <c:layout>
                <c:manualLayout>
                  <c:x val="4.5840033682471498E-2"/>
                  <c:y val="3.76300800949088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330829926799102E-2"/>
                      <c:h val="5.1309592662976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8B-4989-AECA-EBBC4D689CF0}"/>
                </c:ext>
              </c:extLst>
            </c:dLbl>
            <c:dLbl>
              <c:idx val="5"/>
              <c:layout>
                <c:manualLayout>
                  <c:x val="9.2343631987666392E-3"/>
                  <c:y val="2.89092113630610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22635231485906E-2"/>
                      <c:h val="5.4614558373956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08B-4989-AECA-EBBC4D689CF0}"/>
                </c:ext>
              </c:extLst>
            </c:dLbl>
            <c:dLbl>
              <c:idx val="6"/>
              <c:layout>
                <c:manualLayout>
                  <c:x val="-4.0705682256473204E-3"/>
                  <c:y val="1.8284175488584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60214849320301E-2"/>
                      <c:h val="4.4534412955465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08B-4989-AECA-EBBC4D689CF0}"/>
                </c:ext>
              </c:extLst>
            </c:dLbl>
            <c:dLbl>
              <c:idx val="7"/>
              <c:layout>
                <c:manualLayout>
                  <c:x val="-5.0697103563843897E-3"/>
                  <c:y val="-5.528550946751529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05105048008402E-2"/>
                      <c:h val="4.7178385524250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08B-4989-AECA-EBBC4D689CF0}"/>
                </c:ext>
              </c:extLst>
            </c:dLbl>
            <c:dLbl>
              <c:idx val="8"/>
              <c:layout>
                <c:manualLayout>
                  <c:x val="-5.3607025914698403E-3"/>
                  <c:y val="-1.846114192632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11845232436599E-2"/>
                      <c:h val="4.16425679583573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08B-4989-AECA-EBBC4D689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cap="none" spc="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u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'[Книга1.xlsx]Тихвинский график'!$A$1:$A$9</c:f>
              <c:strCache>
                <c:ptCount val="9"/>
                <c:pt idx="0">
                  <c:v>Борское</c:v>
                </c:pt>
                <c:pt idx="1">
                  <c:v>Ганьковское</c:v>
                </c:pt>
                <c:pt idx="2">
                  <c:v>Горское </c:v>
                </c:pt>
                <c:pt idx="3">
                  <c:v>Коськовское</c:v>
                </c:pt>
                <c:pt idx="4">
                  <c:v>Мелегежское</c:v>
                </c:pt>
                <c:pt idx="5">
                  <c:v>Пашозерское</c:v>
                </c:pt>
                <c:pt idx="6">
                  <c:v>Тихвинское</c:v>
                </c:pt>
                <c:pt idx="7">
                  <c:v>Цвылевское</c:v>
                </c:pt>
                <c:pt idx="8">
                  <c:v>Шугозерское</c:v>
                </c:pt>
              </c:strCache>
            </c:strRef>
          </c:cat>
          <c:val>
            <c:numRef>
              <c:f>'[Книга1.xlsx]Тихвинский график'!$B$1:$B$9</c:f>
              <c:numCache>
                <c:formatCode>0.00;[Red]0.00</c:formatCode>
                <c:ptCount val="9"/>
                <c:pt idx="0">
                  <c:v>1681800</c:v>
                </c:pt>
                <c:pt idx="1">
                  <c:v>2938400</c:v>
                </c:pt>
                <c:pt idx="2">
                  <c:v>2409300</c:v>
                </c:pt>
                <c:pt idx="3">
                  <c:v>2343200</c:v>
                </c:pt>
                <c:pt idx="4">
                  <c:v>1814100</c:v>
                </c:pt>
                <c:pt idx="5">
                  <c:v>1946300</c:v>
                </c:pt>
                <c:pt idx="6">
                  <c:v>4317800</c:v>
                </c:pt>
                <c:pt idx="7">
                  <c:v>3004500</c:v>
                </c:pt>
                <c:pt idx="8">
                  <c:v>3269000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08B-4989-AECA-EBBC4D689C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0402303790939599E-2"/>
          <c:y val="0.87706825232678398"/>
          <c:w val="0.912662253932777"/>
          <c:h val="7.9110651499482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bd2196-6516-48ab-b180-bcd353263df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200" b="0" i="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>
            <a:solidFill>
              <a:schemeClr val="tx1">
                <a:lumMod val="65000"/>
                <a:lumOff val="35000"/>
              </a:schemeClr>
            </a:solidFill>
          </a:u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6.png"/><Relationship Id="rId3" Type="http://schemas.openxmlformats.org/officeDocument/2006/relationships/tags" Target="../tags/tag21.xml"/><Relationship Id="rId21" Type="http://schemas.openxmlformats.org/officeDocument/2006/relationships/image" Target="../media/image9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8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5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24.png"/><Relationship Id="rId10" Type="http://schemas.openxmlformats.org/officeDocument/2006/relationships/tags" Target="../tags/tag28.xml"/><Relationship Id="rId19" Type="http://schemas.openxmlformats.org/officeDocument/2006/relationships/image" Target="../media/image7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7.png"/><Relationship Id="rId18" Type="http://schemas.openxmlformats.org/officeDocument/2006/relationships/image" Target="../media/image9.png"/><Relationship Id="rId3" Type="http://schemas.openxmlformats.org/officeDocument/2006/relationships/tags" Target="../tags/tag36.xml"/><Relationship Id="rId21" Type="http://schemas.openxmlformats.org/officeDocument/2006/relationships/image" Target="../media/image30.png"/><Relationship Id="rId7" Type="http://schemas.openxmlformats.org/officeDocument/2006/relationships/tags" Target="../tags/tag40.xml"/><Relationship Id="rId12" Type="http://schemas.openxmlformats.org/officeDocument/2006/relationships/image" Target="../media/image26.png"/><Relationship Id="rId17" Type="http://schemas.openxmlformats.org/officeDocument/2006/relationships/image" Target="../media/image8.jpeg"/><Relationship Id="rId2" Type="http://schemas.openxmlformats.org/officeDocument/2006/relationships/tags" Target="../tags/tag35.xml"/><Relationship Id="rId16" Type="http://schemas.openxmlformats.org/officeDocument/2006/relationships/image" Target="../media/image7.jpeg"/><Relationship Id="rId20" Type="http://schemas.openxmlformats.org/officeDocument/2006/relationships/image" Target="../media/image2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8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7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.png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tags" Target="../tags/tag46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chart" Target="../charts/chart3.xml"/><Relationship Id="rId3" Type="http://schemas.openxmlformats.org/officeDocument/2006/relationships/tags" Target="../tags/tag8.xml"/><Relationship Id="rId21" Type="http://schemas.openxmlformats.org/officeDocument/2006/relationships/image" Target="../media/image7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chart" Target="../charts/chart2.xml"/><Relationship Id="rId2" Type="http://schemas.openxmlformats.org/officeDocument/2006/relationships/tags" Target="../tags/tag7.xml"/><Relationship Id="rId16" Type="http://schemas.openxmlformats.org/officeDocument/2006/relationships/chart" Target="../charts/chart1.xml"/><Relationship Id="rId20" Type="http://schemas.openxmlformats.org/officeDocument/2006/relationships/image" Target="../media/image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9.png"/><Relationship Id="rId10" Type="http://schemas.openxmlformats.org/officeDocument/2006/relationships/tags" Target="../tags/tag15.xml"/><Relationship Id="rId19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Тихвинский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Тихвинское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165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852777"/>
                <a:ext cx="5705475" cy="12293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спортивной площадки с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установкой дополнительных тренажеров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пос. Красава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62782"/>
                <a:ext cx="11499215" cy="744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 1 381 880,00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44112"/>
                <a:ext cx="11547475" cy="1012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1 256 600,00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86707"/>
                <a:ext cx="6311265" cy="93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124 280,00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асфальтового покрытия участка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 ул. Пролетарской Диктатуры старой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части г. Тихвин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713067"/>
                <a:ext cx="11847830" cy="3600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364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957,00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141057"/>
                <a:ext cx="4886960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3 061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632547"/>
                <a:ext cx="5845810" cy="4216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302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757,00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540500"/>
              <a:chOff x="776645" y="3606165"/>
              <a:chExt cx="955040" cy="65405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343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270"/>
            <a:ext cx="4643755" cy="9123680"/>
          </a:xfrm>
          <a:prstGeom prst="rect">
            <a:avLst/>
          </a:prstGeom>
        </p:spPr>
      </p:pic>
      <p:pic>
        <p:nvPicPr>
          <p:cNvPr id="21" name="Изображение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5675630" y="3200400"/>
            <a:ext cx="506095" cy="619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>
            <p:custDataLst>
              <p:tags r:id="rId1"/>
            </p:custDataLst>
          </p:nvPr>
        </p:nvGrpSpPr>
        <p:grpSpPr>
          <a:xfrm>
            <a:off x="5499624" y="1357719"/>
            <a:ext cx="12755245" cy="7457440"/>
            <a:chOff x="4883646" y="1470318"/>
            <a:chExt cx="12755245" cy="74574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470318"/>
              <a:ext cx="12755245" cy="7457440"/>
              <a:chOff x="793790" y="2700252"/>
              <a:chExt cx="12755245" cy="745744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700252"/>
                <a:ext cx="8566150" cy="7410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Цвылевское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>
                <p:custDataLst>
                  <p:tags r:id="rId9"/>
                </p:custDataLst>
              </p:nvPr>
            </p:nvSpPr>
            <p:spPr>
              <a:xfrm>
                <a:off x="793790" y="3727682"/>
                <a:ext cx="7717155" cy="29133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958380" y="3876907"/>
                <a:ext cx="6054090" cy="1019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автомобильной дороги  местного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значения в дер.Халезево и пст. Черенцово   </a:t>
                </a:r>
              </a:p>
            </p:txBody>
          </p:sp>
          <p:sp>
            <p:nvSpPr>
              <p:cNvPr id="7" name="Text 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049820" y="4770352"/>
                <a:ext cx="11499215" cy="4222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2 339 236,00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49185" y="5193897"/>
                <a:ext cx="5694680" cy="4044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1 984 100,00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>
                <p:custDataLst>
                  <p:tags r:id="rId13"/>
                </p:custDataLst>
              </p:nvPr>
            </p:nvSpPr>
            <p:spPr>
              <a:xfrm>
                <a:off x="2049820" y="5598392"/>
                <a:ext cx="6311265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350 136,00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>
                <p:custDataLst>
                  <p:tags r:id="rId14"/>
                </p:custDataLst>
              </p:nvPr>
            </p:nvSpPr>
            <p:spPr>
              <a:xfrm>
                <a:off x="794425" y="7396077"/>
                <a:ext cx="7717155" cy="276161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1957745" y="7571972"/>
                <a:ext cx="6054090" cy="17913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крыльца Цвылевского культурно-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спортивного комплекса, приобретение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уличных тренажеров в пос. Цвылево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4156" y="2506962"/>
              <a:ext cx="955040" cy="6403340"/>
              <a:chOff x="777280" y="3729990"/>
              <a:chExt cx="955040" cy="6403340"/>
            </a:xfrm>
          </p:grpSpPr>
          <p:sp>
            <p:nvSpPr>
              <p:cNvPr id="4" name="Shape 2"/>
              <p:cNvSpPr/>
              <p:nvPr>
                <p:custDataLst>
                  <p:tags r:id="rId7"/>
                </p:custDataLst>
              </p:nvPr>
            </p:nvSpPr>
            <p:spPr>
              <a:xfrm>
                <a:off x="777280" y="3729990"/>
                <a:ext cx="955040" cy="290385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>
                <p:custDataLst>
                  <p:tags r:id="rId8"/>
                </p:custDataLst>
              </p:nvPr>
            </p:nvSpPr>
            <p:spPr>
              <a:xfrm>
                <a:off x="777280" y="7388860"/>
                <a:ext cx="906780" cy="274447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sp>
        <p:nvSpPr>
          <p:cNvPr id="35" name="Text 10"/>
          <p:cNvSpPr/>
          <p:nvPr>
            <p:custDataLst>
              <p:tags r:id="rId3"/>
            </p:custDataLst>
          </p:nvPr>
        </p:nvSpPr>
        <p:spPr>
          <a:xfrm>
            <a:off x="6663055" y="7607300"/>
            <a:ext cx="11847830" cy="427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205 471,00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6" name="Text 11"/>
          <p:cNvSpPr/>
          <p:nvPr>
            <p:custDataLst>
              <p:tags r:id="rId4"/>
            </p:custDataLst>
          </p:nvPr>
        </p:nvSpPr>
        <p:spPr>
          <a:xfrm>
            <a:off x="6664325" y="7987030"/>
            <a:ext cx="4886960" cy="368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1 020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7" name="Text 12"/>
          <p:cNvSpPr/>
          <p:nvPr>
            <p:custDataLst>
              <p:tags r:id="rId5"/>
            </p:custDataLst>
          </p:nvPr>
        </p:nvSpPr>
        <p:spPr>
          <a:xfrm>
            <a:off x="6663055" y="8339455"/>
            <a:ext cx="5845810" cy="213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180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071,00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-8890"/>
            <a:ext cx="4969510" cy="9484995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5013" y="3428008"/>
            <a:ext cx="340162" cy="42529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Шугозерское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51432"/>
                <a:ext cx="7717155" cy="394716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411452"/>
                <a:ext cx="6291580" cy="16706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Приобретение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установка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провода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СИП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4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колодца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Поречье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участков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b="1" dirty="0">
                    <a:solidFill>
                      <a:srgbClr val="15213F"/>
                    </a:solidFill>
                    <a:latin typeface="Calibri Light" panose="020F0302020204030204" charset="0"/>
                    <a:ea typeface="Roboto Slab" pitchFamily="34" charset="-122"/>
                    <a:cs typeface="Calibri Light" panose="020F0302020204030204" charset="0"/>
                  </a:rPr>
                  <a:t>6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Calibri Light" panose="020F0302020204030204" charset="0"/>
                    <a:ea typeface="Roboto Slab" pitchFamily="34" charset="-122"/>
                    <a:cs typeface="Calibri Light" panose="020F0302020204030204" charset="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водоема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Олешково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водоема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Тимошино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подъезда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озеру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Шугозеро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Погорелец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987647"/>
                <a:ext cx="11499215" cy="3663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2 678 905,00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6274032"/>
                <a:ext cx="11547475" cy="3829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2 248 600,00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593437"/>
                <a:ext cx="6311265" cy="4324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428 305,00 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Планировка и устройство водоотводных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канав части территории общественного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кладбища пос. Шугозеро, ул. Школьная, уч.23 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843242"/>
                <a:ext cx="11847830" cy="383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1 216 762,00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236942"/>
                <a:ext cx="4886960" cy="46799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673187"/>
                <a:ext cx="5845810" cy="470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194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362,00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054207"/>
              <a:ext cx="955040" cy="6869430"/>
              <a:chOff x="776645" y="3277235"/>
              <a:chExt cx="955040" cy="686943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77235"/>
                <a:ext cx="955040" cy="391414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013" y="3528338"/>
            <a:ext cx="340162" cy="425291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" y="-1905"/>
            <a:ext cx="4877435" cy="927925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Изображение 34"/>
          <p:cNvPicPr/>
          <p:nvPr/>
        </p:nvPicPr>
        <p:blipFill>
          <a:blip r:embed="rId10"/>
          <a:stretch>
            <a:fillRect/>
          </a:stretch>
        </p:blipFill>
        <p:spPr>
          <a:xfrm>
            <a:off x="5770880" y="7098030"/>
            <a:ext cx="384175" cy="3562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0994678"/>
              </p:ext>
            </p:extLst>
          </p:nvPr>
        </p:nvGraphicFramePr>
        <p:xfrm>
          <a:off x="803910" y="1619250"/>
          <a:ext cx="13359130" cy="768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8505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1"/>
            </p:custDataLst>
          </p:nvPr>
        </p:nvSpPr>
        <p:spPr>
          <a:xfrm>
            <a:off x="883920" y="5128895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706755" y="5904230"/>
            <a:ext cx="3987165" cy="4387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10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</a:t>
            </a:r>
            <a:r>
              <a:rPr lang="ru-RU" altLang="en-US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ктов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5342255" y="5139055"/>
            <a:ext cx="3592195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Детские площадки 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875530" y="5904230"/>
            <a:ext cx="390842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2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98320" y="6723380"/>
            <a:ext cx="457200" cy="410845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6"/>
            </p:custDataLst>
          </p:nvPr>
        </p:nvSpPr>
        <p:spPr>
          <a:xfrm>
            <a:off x="793790" y="7158552"/>
            <a:ext cx="2136219" cy="217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Пожарная безопасность</a:t>
            </a:r>
            <a:endParaRPr lang="en-US" sz="2200" dirty="0"/>
          </a:p>
        </p:txBody>
      </p:sp>
      <p:sp>
        <p:nvSpPr>
          <p:cNvPr id="11" name="Text 6"/>
          <p:cNvSpPr/>
          <p:nvPr>
            <p:custDataLst>
              <p:tags r:id="rId7"/>
            </p:custDataLst>
          </p:nvPr>
        </p:nvSpPr>
        <p:spPr>
          <a:xfrm>
            <a:off x="727710" y="7931150"/>
            <a:ext cx="3907790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Текстовое поле 16"/>
          <p:cNvSpPr txBox="1"/>
          <p:nvPr/>
        </p:nvSpPr>
        <p:spPr>
          <a:xfrm>
            <a:off x="5092700" y="7020560"/>
            <a:ext cx="4876800" cy="867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sym typeface="+mn-ea"/>
              </a:rPr>
              <a:t>Благоустройство территории 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778500" y="7931150"/>
            <a:ext cx="2103120" cy="63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4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  <a:endParaRPr 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  <a:p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2360" y="6458585"/>
            <a:ext cx="321310" cy="518795"/>
          </a:xfrm>
          <a:prstGeom prst="rect">
            <a:avLst/>
          </a:prstGeom>
          <a:ln>
            <a:noFill/>
          </a:ln>
        </p:spPr>
      </p:pic>
      <p:pic>
        <p:nvPicPr>
          <p:cNvPr id="13" name="Изображение 12"/>
          <p:cNvPicPr/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95" y="4301490"/>
            <a:ext cx="319405" cy="427355"/>
          </a:xfrm>
          <a:prstGeom prst="rect">
            <a:avLst/>
          </a:prstGeom>
          <a:ln>
            <a:noFill/>
          </a:ln>
        </p:spPr>
      </p:pic>
      <p:sp>
        <p:nvSpPr>
          <p:cNvPr id="12" name="Text 3"/>
          <p:cNvSpPr/>
          <p:nvPr>
            <p:custDataLst>
              <p:tags r:id="rId8"/>
            </p:custDataLst>
          </p:nvPr>
        </p:nvSpPr>
        <p:spPr>
          <a:xfrm>
            <a:off x="9481820" y="5128895"/>
            <a:ext cx="3669030" cy="3651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муниципальных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помещений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14" name="Изображение 13"/>
          <p:cNvPicPr/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5475" y="4264025"/>
            <a:ext cx="563245" cy="464820"/>
          </a:xfrm>
          <a:prstGeom prst="rect">
            <a:avLst/>
          </a:prstGeom>
          <a:ln>
            <a:noFill/>
          </a:ln>
        </p:spPr>
      </p:pic>
      <p:sp>
        <p:nvSpPr>
          <p:cNvPr id="15" name="Text 4"/>
          <p:cNvSpPr/>
          <p:nvPr>
            <p:custDataLst>
              <p:tags r:id="rId9"/>
            </p:custDataLst>
          </p:nvPr>
        </p:nvSpPr>
        <p:spPr>
          <a:xfrm>
            <a:off x="9332595" y="5894705"/>
            <a:ext cx="3908425" cy="5264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1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20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23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7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6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9</a:t>
              </a:r>
            </a:p>
          </p:txBody>
        </p:sp>
        <p:sp>
          <p:nvSpPr>
            <p:cNvPr id="10" name="Text 7"/>
            <p:cNvSpPr/>
            <p:nvPr>
              <p:custDataLst>
                <p:tags r:id="rId7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20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9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</a:t>
              </a:r>
              <a:r>
                <a:rPr lang="ru-RU" sz="58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36</a:t>
              </a:r>
              <a:r>
                <a:rPr lang="ru-RU" sz="5850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 </a:t>
              </a:r>
              <a:endParaRPr lang="en-US" sz="5850" dirty="0">
                <a:latin typeface="Calibri Light" panose="020F0302020204030204" charset="0"/>
                <a:cs typeface="Calibri Light" panose="020F0302020204030204" charset="0"/>
              </a:endParaRPr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custDataLst>
              <p:tags r:id="rId1"/>
            </p:custDataLst>
          </p:nvPr>
        </p:nvGraphicFramePr>
        <p:xfrm>
          <a:off x="8336915" y="2386330"/>
          <a:ext cx="6616700" cy="386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" name="Диаграмма 7"/>
          <p:cNvGraphicFramePr/>
          <p:nvPr>
            <p:custDataLst>
              <p:tags r:id="rId2"/>
            </p:custDataLst>
          </p:nvPr>
        </p:nvGraphicFramePr>
        <p:xfrm>
          <a:off x="5627370" y="2778760"/>
          <a:ext cx="5582285" cy="346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" name="Диаграмма 3"/>
          <p:cNvGraphicFramePr/>
          <p:nvPr>
            <p:custDataLst>
              <p:tags r:id="rId3"/>
            </p:custDataLst>
          </p:nvPr>
        </p:nvGraphicFramePr>
        <p:xfrm>
          <a:off x="371475" y="2816860"/>
          <a:ext cx="486410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Text 0"/>
          <p:cNvSpPr/>
          <p:nvPr/>
        </p:nvSpPr>
        <p:spPr>
          <a:xfrm>
            <a:off x="793790" y="1098774"/>
            <a:ext cx="5135047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финансирования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4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5" name="Text 2"/>
            <p:cNvSpPr/>
            <p:nvPr>
              <p:custDataLst>
                <p:tags r:id="rId6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7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23,7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8"/>
              </p:custDataLst>
            </p:nvPr>
          </p:nvSpPr>
          <p:spPr>
            <a:xfrm>
              <a:off x="6758980" y="5173147"/>
              <a:ext cx="927100" cy="567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12,8</a:t>
              </a:r>
              <a:r>
                <a:rPr lang="en-US" sz="44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%</a:t>
              </a:r>
              <a:endParaRPr lang="en-US" sz="4450" b="1" dirty="0">
                <a:latin typeface="Calibri Light" panose="020F0302020204030204" charset="0"/>
                <a:cs typeface="Calibri Light" panose="020F0302020204030204" charset="0"/>
              </a:endParaRPr>
            </a:p>
          </p:txBody>
        </p:sp>
        <p:sp>
          <p:nvSpPr>
            <p:cNvPr id="9" name="Text 5"/>
            <p:cNvSpPr/>
            <p:nvPr>
              <p:custDataLst>
                <p:tags r:id="rId9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10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3,6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1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b="1" dirty="0">
                  <a:solidFill>
                    <a:srgbClr val="15213F"/>
                  </a:solidFill>
                  <a:latin typeface="Calibri Light" panose="020F0302020204030204" charset="0"/>
                  <a:ea typeface="Roboto Slab" pitchFamily="34" charset="-122"/>
                  <a:cs typeface="Calibri Light" panose="020F0302020204030204" charset="0"/>
                </a:rPr>
                <a:t>0,5%</a:t>
              </a:r>
              <a:endParaRPr lang="en-US" sz="4450" b="1" dirty="0"/>
            </a:p>
          </p:txBody>
        </p:sp>
        <p:sp>
          <p:nvSpPr>
            <p:cNvPr id="13" name="Text 8"/>
            <p:cNvSpPr/>
            <p:nvPr>
              <p:custDataLst>
                <p:tags r:id="rId12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3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39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4"/>
          <p:cNvSpPr/>
          <p:nvPr>
            <p:custDataLst>
              <p:tags r:id="rId5"/>
            </p:custDataLst>
          </p:nvPr>
        </p:nvSpPr>
        <p:spPr>
          <a:xfrm>
            <a:off x="2339896" y="4243243"/>
            <a:ext cx="927100" cy="56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altLang="en-US" sz="4450" b="1" dirty="0">
                <a:solidFill>
                  <a:srgbClr val="15213F"/>
                </a:solidFill>
                <a:latin typeface="Calibri Light" panose="020F0302020204030204" charset="0"/>
                <a:ea typeface="Roboto Slab" pitchFamily="34" charset="-122"/>
                <a:cs typeface="Calibri Light" panose="020F0302020204030204" charset="0"/>
              </a:rPr>
              <a:t>86,6%</a:t>
            </a:r>
            <a:endParaRPr lang="en-US" sz="445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6148706"/>
            <a:chOff x="4883646" y="1363638"/>
            <a:chExt cx="13012340" cy="614850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6148500"/>
              <a:chOff x="793790" y="2593572"/>
              <a:chExt cx="13012340" cy="6148500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Борское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сель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1083348" y="3660336"/>
                <a:ext cx="7378020" cy="2478957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2322226" y="3888294"/>
                <a:ext cx="5341587" cy="8623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автомобильной дороги в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дер. Шомушка </a:t>
                </a:r>
                <a:endPara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2223801" y="5167776"/>
                <a:ext cx="11582329" cy="6210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661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2223801" y="5640200"/>
                <a:ext cx="11582329" cy="47178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49 783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1083348" y="6358996"/>
                <a:ext cx="7378020" cy="2364661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46" name="Text 9"/>
              <p:cNvSpPr/>
              <p:nvPr/>
            </p:nvSpPr>
            <p:spPr>
              <a:xfrm>
                <a:off x="2223166" y="6583779"/>
                <a:ext cx="5586061" cy="2755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асфальтобетонного покрытия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дер. Бор  </a:t>
                </a:r>
                <a:endParaRPr lang="ru-RU" altLang="en-US" sz="2200" dirty="0"/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2121567" y="7377502"/>
                <a:ext cx="11582329" cy="2933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097 705,00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2120932" y="7714676"/>
                <a:ext cx="11685198" cy="5092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020 400,00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2121567" y="8070264"/>
                <a:ext cx="11368335" cy="6718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76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 805,00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172444" y="2400918"/>
              <a:ext cx="773425" cy="5092529"/>
              <a:chOff x="1065568" y="3623946"/>
              <a:chExt cx="773425" cy="5092529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1065568" y="3623946"/>
                <a:ext cx="773425" cy="2478957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1065568" y="6359434"/>
                <a:ext cx="773425" cy="2357041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31" name="Изображение 30"/>
          <p:cNvPicPr/>
          <p:nvPr/>
        </p:nvPicPr>
        <p:blipFill>
          <a:blip r:embed="rId8"/>
          <a:stretch>
            <a:fillRect/>
          </a:stretch>
        </p:blipFill>
        <p:spPr>
          <a:xfrm>
            <a:off x="4639945" y="6014085"/>
            <a:ext cx="339725" cy="38798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8"/>
          <a:stretch>
            <a:fillRect/>
          </a:stretch>
        </p:blipFill>
        <p:spPr>
          <a:xfrm>
            <a:off x="4640580" y="3413125"/>
            <a:ext cx="339725" cy="387985"/>
          </a:xfrm>
          <a:prstGeom prst="rect">
            <a:avLst/>
          </a:prstGeom>
        </p:spPr>
      </p:pic>
      <p:sp>
        <p:nvSpPr>
          <p:cNvPr id="4" name="Text 10"/>
          <p:cNvSpPr/>
          <p:nvPr/>
        </p:nvSpPr>
        <p:spPr>
          <a:xfrm>
            <a:off x="5601970" y="3331210"/>
            <a:ext cx="4583430" cy="5899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711 683</a:t>
            </a: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,00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5" y="0"/>
            <a:ext cx="3997960" cy="932434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11869" y="1339939"/>
            <a:ext cx="13011910" cy="7817485"/>
            <a:chOff x="4883521" y="1363638"/>
            <a:chExt cx="13011910" cy="78174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817485"/>
              <a:chOff x="793790" y="2593572"/>
              <a:chExt cx="13011785" cy="7817485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Ганьковское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195552"/>
                <a:ext cx="7874000" cy="216471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4344902"/>
                <a:ext cx="5250180" cy="203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2 283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834,00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4105" y="4607157"/>
                <a:ext cx="6623685" cy="3657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1 918 000,00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4892907"/>
                <a:ext cx="6311265" cy="4114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365 334, 00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7775172"/>
                <a:ext cx="7849235" cy="254889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4" name="Text 10"/>
              <p:cNvSpPr/>
              <p:nvPr/>
            </p:nvSpPr>
            <p:spPr>
              <a:xfrm>
                <a:off x="1957745" y="8948652"/>
                <a:ext cx="11847830" cy="4629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685 262,00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344892"/>
                <a:ext cx="4886960" cy="3257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575 383, 21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717002"/>
                <a:ext cx="5845810" cy="694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109 628, 79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1948162"/>
              <a:ext cx="907415" cy="7146290"/>
              <a:chOff x="776645" y="3171190"/>
              <a:chExt cx="907415" cy="714629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171190"/>
                <a:ext cx="888365" cy="216471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781925"/>
                <a:ext cx="906780" cy="25355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Shape 1"/>
          <p:cNvSpPr/>
          <p:nvPr/>
        </p:nvSpPr>
        <p:spPr>
          <a:xfrm>
            <a:off x="5413375" y="4316730"/>
            <a:ext cx="7872730" cy="197675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4" name="Shape 8"/>
          <p:cNvSpPr/>
          <p:nvPr/>
        </p:nvSpPr>
        <p:spPr>
          <a:xfrm>
            <a:off x="5413375" y="4343400"/>
            <a:ext cx="905510" cy="195008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31" name="Text 3"/>
          <p:cNvSpPr/>
          <p:nvPr/>
        </p:nvSpPr>
        <p:spPr>
          <a:xfrm>
            <a:off x="6662420" y="6558915"/>
            <a:ext cx="6404610" cy="9055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емонт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асфальтового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покрытия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дворовой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территории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многоквартирного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жилого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дома 18, в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дер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Ганьково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32" name="Text 10"/>
          <p:cNvSpPr/>
          <p:nvPr/>
        </p:nvSpPr>
        <p:spPr>
          <a:xfrm>
            <a:off x="6790690" y="5096510"/>
            <a:ext cx="5215255" cy="4629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530 000,00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3" name="Text 11"/>
          <p:cNvSpPr/>
          <p:nvPr/>
        </p:nvSpPr>
        <p:spPr>
          <a:xfrm>
            <a:off x="6790055" y="5445125"/>
            <a:ext cx="4852035" cy="4057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445 016,79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4" name="Text 12"/>
          <p:cNvSpPr/>
          <p:nvPr/>
        </p:nvSpPr>
        <p:spPr>
          <a:xfrm>
            <a:off x="6790055" y="5812155"/>
            <a:ext cx="5845810" cy="3797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84 733,21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5" name="Text 3"/>
          <p:cNvSpPr/>
          <p:nvPr/>
        </p:nvSpPr>
        <p:spPr>
          <a:xfrm>
            <a:off x="6662420" y="4424045"/>
            <a:ext cx="5846445" cy="614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бустройство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пожарного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резервуара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дер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Ганьково</a:t>
            </a:r>
          </a:p>
        </p:txBody>
      </p:sp>
      <p:sp>
        <p:nvSpPr>
          <p:cNvPr id="36" name="Text 3"/>
          <p:cNvSpPr/>
          <p:nvPr/>
        </p:nvSpPr>
        <p:spPr>
          <a:xfrm>
            <a:off x="6662420" y="2099310"/>
            <a:ext cx="6436360" cy="4197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емонт</a:t>
            </a:r>
            <a:r>
              <a: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участка  дороги в деревнях: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Абрамово, </a:t>
            </a:r>
            <a:r>
              <a:rPr lang="ru-RU" alt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Заборовье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обустройство 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пожарного резервуара в дер. Усть-Капша </a:t>
            </a:r>
          </a:p>
          <a:p>
            <a:pPr marL="0" indent="0" algn="l">
              <a:lnSpc>
                <a:spcPts val="2750"/>
              </a:lnSpc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" y="635"/>
            <a:ext cx="4942840" cy="912177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Изображение 38"/>
          <p:cNvPicPr/>
          <p:nvPr/>
        </p:nvPicPr>
        <p:blipFill>
          <a:blip r:embed="rId9"/>
          <a:stretch>
            <a:fillRect/>
          </a:stretch>
        </p:blipFill>
        <p:spPr>
          <a:xfrm>
            <a:off x="5666105" y="2703195"/>
            <a:ext cx="339725" cy="387985"/>
          </a:xfrm>
          <a:prstGeom prst="rect">
            <a:avLst/>
          </a:prstGeom>
        </p:spPr>
      </p:pic>
      <p:pic>
        <p:nvPicPr>
          <p:cNvPr id="40" name="Изображение 39"/>
          <p:cNvPicPr/>
          <p:nvPr/>
        </p:nvPicPr>
        <p:blipFill>
          <a:blip r:embed="rId10"/>
          <a:stretch>
            <a:fillRect/>
          </a:stretch>
        </p:blipFill>
        <p:spPr>
          <a:xfrm>
            <a:off x="5674360" y="5038725"/>
            <a:ext cx="384175" cy="356235"/>
          </a:xfrm>
          <a:prstGeom prst="rect">
            <a:avLst/>
          </a:prstGeom>
        </p:spPr>
      </p:pic>
      <p:pic>
        <p:nvPicPr>
          <p:cNvPr id="41" name="Изображение 40"/>
          <p:cNvPicPr/>
          <p:nvPr/>
        </p:nvPicPr>
        <p:blipFill>
          <a:blip r:embed="rId9"/>
          <a:stretch>
            <a:fillRect/>
          </a:stretch>
        </p:blipFill>
        <p:spPr>
          <a:xfrm>
            <a:off x="5718810" y="7392035"/>
            <a:ext cx="339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317740"/>
            <a:chOff x="4883521" y="1363638"/>
            <a:chExt cx="13011910" cy="73177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317740"/>
              <a:chOff x="793790" y="2593572"/>
              <a:chExt cx="13011785" cy="731774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2547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7110" y="3853412"/>
                <a:ext cx="5845810" cy="1220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автомобильной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ул. Майская дер. Чаголино и по ул. Полевая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 д. №12 до д.№ 24 дер. Жар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endPara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24047"/>
                <a:ext cx="11499215" cy="570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1 598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437,00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13632"/>
                <a:ext cx="11547475" cy="6305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1 388 900,00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138777"/>
                <a:ext cx="6311265" cy="5175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207 537, 00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7152237"/>
                <a:ext cx="7717155" cy="275907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287492"/>
                <a:ext cx="5850890" cy="9690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автомобильной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местного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значения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Горка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420967"/>
                <a:ext cx="11847830" cy="593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175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8944207"/>
                <a:ext cx="4886960" cy="3486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501737"/>
                <a:ext cx="5845810" cy="363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289675"/>
              <a:chOff x="776645" y="3606165"/>
              <a:chExt cx="955040" cy="6289675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4007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6645" y="7148830"/>
                <a:ext cx="906780" cy="274701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270"/>
            <a:ext cx="4810125" cy="947166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Изображение 21"/>
          <p:cNvPicPr/>
          <p:nvPr/>
        </p:nvPicPr>
        <p:blipFill>
          <a:blip r:embed="rId9"/>
          <a:stretch>
            <a:fillRect/>
          </a:stretch>
        </p:blipFill>
        <p:spPr>
          <a:xfrm>
            <a:off x="5815965" y="3619500"/>
            <a:ext cx="339725" cy="387985"/>
          </a:xfrm>
          <a:prstGeom prst="rect">
            <a:avLst/>
          </a:prstGeom>
        </p:spPr>
      </p:pic>
      <p:pic>
        <p:nvPicPr>
          <p:cNvPr id="23" name="Изображение 22"/>
          <p:cNvPicPr/>
          <p:nvPr/>
        </p:nvPicPr>
        <p:blipFill>
          <a:blip r:embed="rId9"/>
          <a:stretch>
            <a:fillRect/>
          </a:stretch>
        </p:blipFill>
        <p:spPr>
          <a:xfrm>
            <a:off x="5815965" y="6913880"/>
            <a:ext cx="339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702550"/>
            <a:chOff x="4883521" y="1363638"/>
            <a:chExt cx="13011910" cy="770255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702550"/>
              <a:chOff x="793790" y="2593572"/>
              <a:chExt cx="13011785" cy="770255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Коськовское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279372"/>
                <a:ext cx="7717155" cy="220726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387957"/>
                <a:ext cx="5705475" cy="8013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 пожарных резервуаров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деревнях Снопово и Харитоновщина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4106142"/>
                <a:ext cx="5614035" cy="6394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1 077 870,00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4544927"/>
                <a:ext cx="5250180" cy="6115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926 967,92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4973552"/>
                <a:ext cx="3851910" cy="5435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150 202, 08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8092037"/>
                <a:ext cx="7717155" cy="220408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8123152"/>
                <a:ext cx="5850890" cy="317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Ремонт здания котельной в дер. Коськово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774027"/>
                <a:ext cx="11847830" cy="4540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1 187 012,00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9235672"/>
                <a:ext cx="4886960" cy="533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760817"/>
                <a:ext cx="5845810" cy="2959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166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112,00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055477"/>
              <a:ext cx="955040" cy="7000875"/>
              <a:chOff x="776645" y="3278505"/>
              <a:chExt cx="955040" cy="7000875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278505"/>
                <a:ext cx="955040" cy="220154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8085455"/>
                <a:ext cx="906780" cy="219392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1"/>
          <p:cNvSpPr/>
          <p:nvPr/>
        </p:nvSpPr>
        <p:spPr>
          <a:xfrm>
            <a:off x="5500370" y="4358640"/>
            <a:ext cx="7717155" cy="2246630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1" name="Shape 8"/>
          <p:cNvSpPr/>
          <p:nvPr/>
        </p:nvSpPr>
        <p:spPr>
          <a:xfrm>
            <a:off x="5500370" y="4318635"/>
            <a:ext cx="954405" cy="224726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22" name="Text 9"/>
          <p:cNvSpPr/>
          <p:nvPr/>
        </p:nvSpPr>
        <p:spPr>
          <a:xfrm>
            <a:off x="6664325" y="4402455"/>
            <a:ext cx="584454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Ремонт участка дороги в дер. Ратилово  </a:t>
            </a:r>
          </a:p>
          <a:p>
            <a:pPr marL="0" algn="l">
              <a:lnSpc>
                <a:spcPts val="2750"/>
              </a:lnSpc>
              <a:buClrTx/>
              <a:buSzTx/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24" name="Text 4"/>
          <p:cNvSpPr/>
          <p:nvPr/>
        </p:nvSpPr>
        <p:spPr>
          <a:xfrm>
            <a:off x="6755654" y="4819739"/>
            <a:ext cx="5614035" cy="6394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460 270,00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1" name="Text 5"/>
          <p:cNvSpPr/>
          <p:nvPr/>
        </p:nvSpPr>
        <p:spPr>
          <a:xfrm>
            <a:off x="6755765" y="5201920"/>
            <a:ext cx="5016500" cy="6115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395 832,08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2" name="Text 6"/>
          <p:cNvSpPr/>
          <p:nvPr/>
        </p:nvSpPr>
        <p:spPr>
          <a:xfrm>
            <a:off x="6755130" y="5558790"/>
            <a:ext cx="3851910" cy="8794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64 137, 92</a:t>
            </a: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940"/>
            <a:ext cx="4526915" cy="9093835"/>
          </a:xfrm>
          <a:prstGeom prst="rect">
            <a:avLst/>
          </a:prstGeom>
        </p:spPr>
      </p:pic>
      <p:pic>
        <p:nvPicPr>
          <p:cNvPr id="40" name="Изображение 39"/>
          <p:cNvPicPr/>
          <p:nvPr/>
        </p:nvPicPr>
        <p:blipFill>
          <a:blip r:embed="rId9"/>
          <a:stretch>
            <a:fillRect/>
          </a:stretch>
        </p:blipFill>
        <p:spPr>
          <a:xfrm>
            <a:off x="5815965" y="2835275"/>
            <a:ext cx="384175" cy="356235"/>
          </a:xfrm>
          <a:prstGeom prst="rect">
            <a:avLst/>
          </a:prstGeom>
        </p:spPr>
      </p:pic>
      <p:pic>
        <p:nvPicPr>
          <p:cNvPr id="34" name="Image 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5013" y="5026938"/>
            <a:ext cx="340162" cy="425291"/>
          </a:xfrm>
          <a:prstGeom prst="rect">
            <a:avLst/>
          </a:prstGeom>
        </p:spPr>
      </p:pic>
      <p:pic>
        <p:nvPicPr>
          <p:cNvPr id="35" name="Изображение 34"/>
          <p:cNvPicPr/>
          <p:nvPr/>
        </p:nvPicPr>
        <p:blipFill>
          <a:blip r:embed="rId11"/>
          <a:stretch>
            <a:fillRect/>
          </a:stretch>
        </p:blipFill>
        <p:spPr>
          <a:xfrm>
            <a:off x="5759450" y="7560945"/>
            <a:ext cx="395605" cy="344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796971"/>
            <a:ext cx="8891270" cy="7146290"/>
            <a:chOff x="793155" y="1913096"/>
            <a:chExt cx="8891270" cy="7146290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Мелегежско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сельс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421"/>
              <a:ext cx="7556500" cy="304863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730341"/>
              <a:ext cx="938530" cy="302323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895441"/>
              <a:ext cx="7726680" cy="13804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участка дороги в деревнях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Остров и Клинец</a:t>
              </a: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3847306"/>
              <a:ext cx="5858510" cy="45148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935 765,00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4829651"/>
              <a:ext cx="6361430" cy="481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140 065,00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462236"/>
              <a:ext cx="7556500" cy="259715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462236"/>
              <a:ext cx="937260" cy="256667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603841"/>
              <a:ext cx="6361430" cy="74231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Обустройство детской спортивной игровой площадки у д. 12-2 в дер. Мелегежская Горка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7656671"/>
              <a:ext cx="6361430" cy="42354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202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471,00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8019891"/>
              <a:ext cx="6361430" cy="33464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80" y="8423751"/>
              <a:ext cx="6361430" cy="50990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071,00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13"/>
          <p:cNvSpPr/>
          <p:nvPr/>
        </p:nvSpPr>
        <p:spPr>
          <a:xfrm>
            <a:off x="1958975" y="4261485"/>
            <a:ext cx="5957570" cy="3219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793 700,00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365" y="1270"/>
            <a:ext cx="5462905" cy="9121140"/>
          </a:xfrm>
          <a:prstGeom prst="rect">
            <a:avLst/>
          </a:prstGeom>
        </p:spPr>
      </p:pic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423" y="3836313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81830" y="2258695"/>
            <a:ext cx="9385300" cy="3623945"/>
            <a:chOff x="4451390" y="1558766"/>
            <a:chExt cx="9385221" cy="4225290"/>
          </a:xfrm>
        </p:grpSpPr>
        <p:sp>
          <p:nvSpPr>
            <p:cNvPr id="4" name="Text 1"/>
            <p:cNvSpPr/>
            <p:nvPr/>
          </p:nvSpPr>
          <p:spPr>
            <a:xfrm>
              <a:off x="4451390" y="1558766"/>
              <a:ext cx="7789902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Пашозерское сель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512984" y="2637485"/>
              <a:ext cx="9323627" cy="3146571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540289" y="2637485"/>
              <a:ext cx="848988" cy="3116216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5617240" y="2638225"/>
              <a:ext cx="8188891" cy="108760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участка автомобильной дороги местного значения в дер. Кончик </a:t>
              </a:r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5616605" y="3662897"/>
              <a:ext cx="8091737" cy="417569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1 052 660,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70" y="4187079"/>
              <a:ext cx="8190161" cy="537508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925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05" y="4827498"/>
              <a:ext cx="8091737" cy="42571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126 260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hape 2"/>
          <p:cNvSpPr/>
          <p:nvPr/>
        </p:nvSpPr>
        <p:spPr>
          <a:xfrm>
            <a:off x="4546600" y="6101080"/>
            <a:ext cx="9385300" cy="2774950"/>
          </a:xfrm>
          <a:prstGeom prst="roundRect">
            <a:avLst>
              <a:gd name="adj" fmla="val 1000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5" name="Shape 3"/>
          <p:cNvSpPr/>
          <p:nvPr/>
        </p:nvSpPr>
        <p:spPr>
          <a:xfrm>
            <a:off x="4558665" y="6101080"/>
            <a:ext cx="861060" cy="276987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7" name="Text 4"/>
          <p:cNvSpPr/>
          <p:nvPr/>
        </p:nvSpPr>
        <p:spPr>
          <a:xfrm flipH="1">
            <a:off x="5647055" y="6275705"/>
            <a:ext cx="8091170" cy="1140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Приобретение и установка ограждения детской площадки в дер. Пашозеро, Городской мкр.</a:t>
            </a:r>
          </a:p>
        </p:txBody>
      </p:sp>
      <p:sp>
        <p:nvSpPr>
          <p:cNvPr id="18" name="Text 5"/>
          <p:cNvSpPr/>
          <p:nvPr/>
        </p:nvSpPr>
        <p:spPr>
          <a:xfrm>
            <a:off x="5629275" y="7572375"/>
            <a:ext cx="7882255" cy="3727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1 020 400,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9" name="Text 5"/>
          <p:cNvSpPr/>
          <p:nvPr/>
        </p:nvSpPr>
        <p:spPr>
          <a:xfrm>
            <a:off x="5643245" y="8035290"/>
            <a:ext cx="7868285" cy="3536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139 146,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20" name="Text 5"/>
          <p:cNvSpPr/>
          <p:nvPr/>
        </p:nvSpPr>
        <p:spPr>
          <a:xfrm>
            <a:off x="5636895" y="7114540"/>
            <a:ext cx="8091805" cy="2825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1 169 546,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568" y="4210328"/>
            <a:ext cx="340162" cy="425291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4022725" cy="914781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Изображение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4794885" y="6959600"/>
            <a:ext cx="491490" cy="5930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44.45,&quot;left&quot;:1.2,&quot;top&quot;:-0.1,&quot;width&quot;:1456.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96.1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858</Words>
  <Application>Microsoft Office PowerPoint</Application>
  <PresentationFormat>Произвольный</PresentationFormat>
  <Paragraphs>190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Roboto</vt:lpstr>
      <vt:lpstr>Calibri Light</vt:lpstr>
      <vt:lpstr>Roboto Slab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63</cp:revision>
  <dcterms:created xsi:type="dcterms:W3CDTF">2025-08-28T14:34:00Z</dcterms:created>
  <dcterms:modified xsi:type="dcterms:W3CDTF">2026-01-29T09:23:04Z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4C2B26414A5646EC81F928244F7F2F98_13</vt:lpwstr>
  </property>
  <property fmtid="{D5CDD505-2E9C-101B-9397-08002B2CF9AE}" pid="3" name="KSOProductBuildVer">
    <vt:lpwstr>1049-12.2.0.23196</vt:lpwstr>
  </property>
</Properties>
</file>