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3" r:id="rId9"/>
    <p:sldId id="271" r:id="rId10"/>
    <p:sldId id="269" r:id="rId11"/>
    <p:sldId id="270" r:id="rId12"/>
  </p:sldIdLst>
  <p:sldSz cx="14630400" cy="10972800"/>
  <p:notesSz cx="109728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</p:embeddedFont>
    <p:embeddedFont>
      <p:font typeface="Roboto Slab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5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47" d="100"/>
          <a:sy n="47" d="100"/>
        </p:scale>
        <p:origin x="1380" y="-66"/>
      </p:cViewPr>
      <p:guideLst>
        <p:guide orient="horz" pos="3455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3092065675199"/>
          <c:y val="0.118037745604964"/>
          <c:w val="0.45531849050116102"/>
          <c:h val="0.68468459152016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EC-4DAF-B0CA-B3A197884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C-4DAF-B0CA-B3A1978848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EC-4DAF-B0CA-B3A1978848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EC-4DAF-B0CA-B3A1978848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EC-4DAF-B0CA-B3A197884856}"/>
              </c:ext>
            </c:extLst>
          </c:dPt>
          <c:dLbls>
            <c:dLbl>
              <c:idx val="0"/>
              <c:layout>
                <c:manualLayout>
                  <c:x val="5.6375098351578098E-2"/>
                  <c:y val="3.57820931798095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03876901917"/>
                      <c:h val="9.8209537316078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6EC-4DAF-B0CA-B3A197884856}"/>
                </c:ext>
              </c:extLst>
            </c:dLbl>
            <c:dLbl>
              <c:idx val="1"/>
              <c:layout>
                <c:manualLayout>
                  <c:x val="4.17284941061297E-2"/>
                  <c:y val="3.00433872270171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61617811399"/>
                      <c:h val="0.11487324942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EC-4DAF-B0CA-B3A197884856}"/>
                </c:ext>
              </c:extLst>
            </c:dLbl>
            <c:dLbl>
              <c:idx val="2"/>
              <c:layout>
                <c:manualLayout>
                  <c:x val="-7.4198813944592198E-2"/>
                  <c:y val="7.68542881698272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44107281011"/>
                      <c:h val="5.4068427583761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6EC-4DAF-B0CA-B3A197884856}"/>
                </c:ext>
              </c:extLst>
            </c:dLbl>
            <c:dLbl>
              <c:idx val="3"/>
              <c:layout>
                <c:manualLayout>
                  <c:x val="-4.8332613961783802E-2"/>
                  <c:y val="2.49610949109283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69001977134004E-2"/>
                      <c:h val="8.6686757667080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6EC-4DAF-B0CA-B3A197884856}"/>
                </c:ext>
              </c:extLst>
            </c:dLbl>
            <c:dLbl>
              <c:idx val="4"/>
              <c:layout>
                <c:manualLayout>
                  <c:x val="-1.26520445803617E-3"/>
                  <c:y val="-2.71384213881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04169173901796E-2"/>
                      <c:h val="7.44548838858357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6EC-4DAF-B0CA-B3A197884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'[Книга1]Лодейнопольский график'!$A$1:$A$5</c:f>
              <c:strCache>
                <c:ptCount val="5"/>
                <c:pt idx="0">
                  <c:v>Алеховщинское </c:v>
                </c:pt>
                <c:pt idx="1">
                  <c:v>Доможировское</c:v>
                </c:pt>
                <c:pt idx="2">
                  <c:v>Янегское </c:v>
                </c:pt>
                <c:pt idx="3">
                  <c:v>Лодейнопольское</c:v>
                </c:pt>
                <c:pt idx="4">
                  <c:v>Свирьстройское</c:v>
                </c:pt>
              </c:strCache>
            </c:strRef>
          </c:cat>
          <c:val>
            <c:numRef>
              <c:f>'[Книга1]Лодейнопольский график'!$B$1:$B$5</c:f>
              <c:numCache>
                <c:formatCode>0.00_ </c:formatCode>
                <c:ptCount val="5"/>
                <c:pt idx="0">
                  <c:v>3520400</c:v>
                </c:pt>
                <c:pt idx="1">
                  <c:v>3520400</c:v>
                </c:pt>
                <c:pt idx="2">
                  <c:v>3520400</c:v>
                </c:pt>
                <c:pt idx="3">
                  <c:v>4540900</c:v>
                </c:pt>
                <c:pt idx="4">
                  <c:v>1020400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EC-4DAF-B0CA-B3A197884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0402303790939599E-2"/>
          <c:y val="0.87706825232678398"/>
          <c:w val="0.912662253932777"/>
          <c:h val="7.911065149948290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1bd2196-6516-48ab-b180-bcd353263df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18" Type="http://schemas.openxmlformats.org/officeDocument/2006/relationships/image" Target="../media/image19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5.png"/><Relationship Id="rId5" Type="http://schemas.openxmlformats.org/officeDocument/2006/relationships/tags" Target="../tags/tag25.xml"/><Relationship Id="rId15" Type="http://schemas.openxmlformats.org/officeDocument/2006/relationships/image" Target="../media/image8.jpeg"/><Relationship Id="rId10" Type="http://schemas.openxmlformats.org/officeDocument/2006/relationships/image" Target="../media/image25.png"/><Relationship Id="rId4" Type="http://schemas.openxmlformats.org/officeDocument/2006/relationships/tags" Target="../tags/tag24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7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6.png"/><Relationship Id="rId5" Type="http://schemas.openxmlformats.org/officeDocument/2006/relationships/tags" Target="../tags/tag32.xml"/><Relationship Id="rId1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11.png"/><Relationship Id="rId3" Type="http://schemas.openxmlformats.org/officeDocument/2006/relationships/tags" Target="../tags/tag8.xml"/><Relationship Id="rId21" Type="http://schemas.openxmlformats.org/officeDocument/2006/relationships/image" Target="../media/image7.jpe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2.png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4.xml"/><Relationship Id="rId23" Type="http://schemas.openxmlformats.org/officeDocument/2006/relationships/image" Target="../media/image9.png"/><Relationship Id="rId10" Type="http://schemas.openxmlformats.org/officeDocument/2006/relationships/tags" Target="../tags/tag15.xml"/><Relationship Id="rId19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7.jpe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«Законов тысячи добрых дел»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147-ОЗ и 3-ОЗ</a:t>
            </a:r>
          </a:p>
          <a:p>
            <a:pPr algn="ctr">
              <a:lnSpc>
                <a:spcPts val="5550"/>
              </a:lnSpc>
            </a:pP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Лодейнопольский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муниципальн</a:t>
            </a: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ый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район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5500"/>
            <a:ext cx="781954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8505" y="41518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1"/>
            </p:custDataLst>
          </p:nvPr>
        </p:nvSpPr>
        <p:spPr>
          <a:xfrm>
            <a:off x="883920" y="5128895"/>
            <a:ext cx="2056130" cy="2832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дорог</a:t>
            </a:r>
            <a:endParaRPr lang="en-US" sz="22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786130" y="5904230"/>
            <a:ext cx="3907790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4874260" y="5139055"/>
            <a:ext cx="2959735" cy="354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Снос аварийного жилья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875530" y="5904230"/>
            <a:ext cx="3908425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1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98320" y="6723380"/>
            <a:ext cx="457200" cy="410845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6"/>
            </p:custDataLst>
          </p:nvPr>
        </p:nvSpPr>
        <p:spPr>
          <a:xfrm>
            <a:off x="793790" y="7158552"/>
            <a:ext cx="2136219" cy="217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Пожарная безопасность</a:t>
            </a:r>
            <a:endParaRPr lang="en-US" sz="2200" dirty="0"/>
          </a:p>
        </p:txBody>
      </p:sp>
      <p:sp>
        <p:nvSpPr>
          <p:cNvPr id="11" name="Text 6"/>
          <p:cNvSpPr/>
          <p:nvPr>
            <p:custDataLst>
              <p:tags r:id="rId7"/>
            </p:custDataLst>
          </p:nvPr>
        </p:nvSpPr>
        <p:spPr>
          <a:xfrm>
            <a:off x="727710" y="7931150"/>
            <a:ext cx="3907790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endParaRPr lang="en-US" sz="175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Текстовое поле 16"/>
          <p:cNvSpPr txBox="1"/>
          <p:nvPr/>
        </p:nvSpPr>
        <p:spPr>
          <a:xfrm>
            <a:off x="5092700" y="7020560"/>
            <a:ext cx="4876800" cy="867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  <a:sym typeface="+mn-ea"/>
              </a:rPr>
              <a:t>Благоустройство территории 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778500" y="7931150"/>
            <a:ext cx="2103120" cy="63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2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  <a:endParaRPr 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  <a:p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pic>
        <p:nvPicPr>
          <p:cNvPr id="12" name="Изображение 11"/>
          <p:cNvPicPr/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2360" y="4264025"/>
            <a:ext cx="563245" cy="464820"/>
          </a:xfrm>
          <a:prstGeom prst="rect">
            <a:avLst/>
          </a:prstGeom>
          <a:ln>
            <a:noFill/>
          </a:ln>
        </p:spPr>
      </p:pic>
      <p:pic>
        <p:nvPicPr>
          <p:cNvPr id="6" name="Изображение 5"/>
          <p:cNvPicPr/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2360" y="6458585"/>
            <a:ext cx="321310" cy="5187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>
            <p:custDataLst>
              <p:tags r:id="rId1"/>
            </p:custDataLst>
          </p:nvPr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9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 проектов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16</a:t>
              </a: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Выделено из о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бластно</a:t>
              </a:r>
              <a:r>
                <a:rPr 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бюджет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лн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>
              <p:custDataLst>
                <p:tags r:id="rId6"/>
              </p:custDataLst>
            </p:nvPr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5</a:t>
              </a:r>
            </a:p>
          </p:txBody>
        </p:sp>
        <p:sp>
          <p:nvSpPr>
            <p:cNvPr id="10" name="Text 7"/>
            <p:cNvSpPr/>
            <p:nvPr>
              <p:custDataLst>
                <p:tags r:id="rId7"/>
              </p:custDataLst>
            </p:nvPr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9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5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более 30 </a:t>
              </a:r>
              <a:endParaRPr lang="en-US" sz="585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Населенных пунктов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062220" y="2816860"/>
            <a:ext cx="4135755" cy="3487420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19200" y="2676525"/>
            <a:ext cx="3607435" cy="3187065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098774"/>
            <a:ext cx="5135047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финансирования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3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3" name="Text 1"/>
            <p:cNvSpPr/>
            <p:nvPr>
              <p:custDataLst>
                <p:tags r:id="rId6"/>
              </p:custDataLst>
            </p:nvPr>
          </p:nvSpPr>
          <p:spPr>
            <a:xfrm>
              <a:off x="1478042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86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6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5" name="Text 2"/>
            <p:cNvSpPr/>
            <p:nvPr>
              <p:custDataLst>
                <p:tags r:id="rId7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8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16,1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9"/>
              </p:custDataLst>
            </p:nvPr>
          </p:nvSpPr>
          <p:spPr>
            <a:xfrm>
              <a:off x="6758980" y="5173147"/>
              <a:ext cx="927100" cy="5670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12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8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9" name="Text 5"/>
            <p:cNvSpPr/>
            <p:nvPr>
              <p:custDataLst>
                <p:tags r:id="rId10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11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2,4 млн.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12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0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5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13" name="Text 8"/>
            <p:cNvSpPr/>
            <p:nvPr>
              <p:custDataLst>
                <p:tags r:id="rId13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4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101,4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Изображение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992995" y="2875915"/>
            <a:ext cx="3386455" cy="3041650"/>
          </a:xfrm>
          <a:prstGeom prst="rect">
            <a:avLst/>
          </a:prstGeom>
        </p:spPr>
      </p:pic>
      <p:sp>
        <p:nvSpPr>
          <p:cNvPr id="33" name="Text 4"/>
          <p:cNvSpPr/>
          <p:nvPr>
            <p:custDataLst>
              <p:tags r:id="rId5"/>
            </p:custDataLst>
          </p:nvPr>
        </p:nvSpPr>
        <p:spPr>
          <a:xfrm>
            <a:off x="10173256" y="4116243"/>
            <a:ext cx="2789873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alt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</a:t>
            </a:r>
            <a:r>
              <a:rPr 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</a:t>
            </a:r>
            <a:r>
              <a:rPr lang="ru-RU" alt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</a:t>
            </a:r>
            <a:r>
              <a:rPr 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%</a:t>
            </a:r>
            <a:endParaRPr lang="en-US" sz="4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3012420" cy="6130290"/>
            <a:chOff x="4883646" y="1363638"/>
            <a:chExt cx="13012340" cy="6130085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3012340" cy="6130085"/>
              <a:chOff x="793790" y="2593572"/>
              <a:chExt cx="13012340" cy="6130085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Алеховщинское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сель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поселение</a:t>
                </a:r>
                <a:endParaRPr lang="en-US" sz="3550" dirty="0"/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1083348" y="3660336"/>
                <a:ext cx="7378020" cy="2478957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2322226" y="3888294"/>
                <a:ext cx="5341587" cy="35431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 подъездов к пожарным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водоемам  и снос аварийных деревьев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  <a:sym typeface="+mn-ea"/>
                  </a:rPr>
                  <a:t>в 8 населенных пунктах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endPara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endParaRPr>
              </a:p>
            </p:txBody>
          </p:sp>
          <p:sp>
            <p:nvSpPr>
              <p:cNvPr id="42" name="Text 4"/>
              <p:cNvSpPr/>
              <p:nvPr/>
            </p:nvSpPr>
            <p:spPr>
              <a:xfrm>
                <a:off x="2223801" y="4970297"/>
                <a:ext cx="5737190" cy="3320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85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ru-RU" altLang="en-US"/>
                  <a:t> 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2 941 177,00  руб</a:t>
                </a:r>
              </a:p>
            </p:txBody>
          </p:sp>
          <p:sp>
            <p:nvSpPr>
              <p:cNvPr id="43" name="Text 5"/>
              <p:cNvSpPr/>
              <p:nvPr/>
            </p:nvSpPr>
            <p:spPr>
              <a:xfrm>
                <a:off x="2223801" y="5294772"/>
                <a:ext cx="11582329" cy="4940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2 500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2223801" y="5640200"/>
                <a:ext cx="11582329" cy="47178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441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177,00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5" name="Shape 7"/>
              <p:cNvSpPr/>
              <p:nvPr/>
            </p:nvSpPr>
            <p:spPr>
              <a:xfrm>
                <a:off x="1083348" y="6358996"/>
                <a:ext cx="7378020" cy="2364661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46" name="Text 9"/>
              <p:cNvSpPr/>
              <p:nvPr/>
            </p:nvSpPr>
            <p:spPr>
              <a:xfrm>
                <a:off x="2223166" y="6367251"/>
                <a:ext cx="5586061" cy="35431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участка дороги;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снос аварийных деревьев; устройство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пожарного водоема  в с. Алеховщина </a:t>
                </a:r>
                <a:endParaRPr lang="ru-RU" altLang="en-US" sz="2200" dirty="0"/>
              </a:p>
            </p:txBody>
          </p:sp>
          <p:sp>
            <p:nvSpPr>
              <p:cNvPr id="47" name="Text 10"/>
              <p:cNvSpPr/>
              <p:nvPr/>
            </p:nvSpPr>
            <p:spPr>
              <a:xfrm>
                <a:off x="2121567" y="7551486"/>
                <a:ext cx="11582329" cy="3632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200 471,00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8" name="Text 11"/>
              <p:cNvSpPr/>
              <p:nvPr/>
            </p:nvSpPr>
            <p:spPr>
              <a:xfrm>
                <a:off x="2120932" y="7921044"/>
                <a:ext cx="11685198" cy="3632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020 400,00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9" name="Text 12"/>
              <p:cNvSpPr/>
              <p:nvPr/>
            </p:nvSpPr>
            <p:spPr>
              <a:xfrm>
                <a:off x="2121567" y="8289966"/>
                <a:ext cx="11368335" cy="3632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180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071,00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172444" y="2400918"/>
              <a:ext cx="773425" cy="5092529"/>
              <a:chOff x="1065568" y="3623946"/>
              <a:chExt cx="773425" cy="5092529"/>
            </a:xfrm>
          </p:grpSpPr>
          <p:sp>
            <p:nvSpPr>
              <p:cNvPr id="35" name="Shape 2"/>
              <p:cNvSpPr/>
              <p:nvPr/>
            </p:nvSpPr>
            <p:spPr>
              <a:xfrm>
                <a:off x="1065568" y="3623946"/>
                <a:ext cx="773425" cy="2478957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37" name="Shape 8"/>
              <p:cNvSpPr/>
              <p:nvPr/>
            </p:nvSpPr>
            <p:spPr>
              <a:xfrm>
                <a:off x="1065568" y="6359434"/>
                <a:ext cx="773425" cy="2357041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31" name="Изображение 30"/>
          <p:cNvPicPr/>
          <p:nvPr/>
        </p:nvPicPr>
        <p:blipFill>
          <a:blip r:embed="rId9"/>
          <a:stretch>
            <a:fillRect/>
          </a:stretch>
        </p:blipFill>
        <p:spPr>
          <a:xfrm>
            <a:off x="4639945" y="6014085"/>
            <a:ext cx="339725" cy="387985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biLevel thresh="50000"/>
          </a:blip>
          <a:stretch>
            <a:fillRect/>
          </a:stretch>
        </p:blipFill>
        <p:spPr>
          <a:xfrm>
            <a:off x="4546600" y="3298190"/>
            <a:ext cx="457200" cy="41084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4144010" cy="912749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317740"/>
            <a:chOff x="4883521" y="1363638"/>
            <a:chExt cx="13011910" cy="73177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317740"/>
              <a:chOff x="793790" y="2593572"/>
              <a:chExt cx="13011785" cy="731774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Доможировское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58330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653387"/>
                <a:ext cx="5705475" cy="1220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 в 6 деревнях; ограждение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кладбища в д. Пономарево; обустройство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пожарного подъезда в д. Новинка;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 мусорного контейнера в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д. Пономарево; приобретение светильников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5 населенных пунктах.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766032"/>
                <a:ext cx="11499215" cy="4394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2 873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564,00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6244187"/>
                <a:ext cx="11547475" cy="4127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749012"/>
                <a:ext cx="6311265" cy="2444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373 564, 00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3790" y="7768187"/>
                <a:ext cx="7717155" cy="214312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05" y="7902138"/>
                <a:ext cx="5850612" cy="3543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Ремонт дорог и приобретение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светильников в дер. Доможирово.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698462"/>
                <a:ext cx="11847830" cy="3613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172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874,00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054697"/>
                <a:ext cx="4886960" cy="3568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501737"/>
                <a:ext cx="5845810" cy="363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152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292215"/>
              <a:chOff x="776645" y="3606165"/>
              <a:chExt cx="955040" cy="6292215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60172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760970"/>
                <a:ext cx="906780" cy="213741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013" y="3859173"/>
            <a:ext cx="340162" cy="42529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" y="0"/>
            <a:ext cx="4762500" cy="91681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Лодейнопольское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1165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653387"/>
                <a:ext cx="5705475" cy="1220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 территории в дер.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Шамокша; в дер. Заостровье: переустройство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контейнерной площадки и  расширение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пожарного водоема.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162782"/>
                <a:ext cx="11499215" cy="744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2 777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778,00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44112"/>
                <a:ext cx="11547475" cy="1012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086707"/>
                <a:ext cx="6311265" cy="939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277 778, 00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Устройство тротуара по нечетной стороне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пер. Рабочий г. Лодейное Поле.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416522"/>
                <a:ext cx="11847830" cy="3498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290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8864832"/>
                <a:ext cx="4886960" cy="5467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2 040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315682"/>
                <a:ext cx="5845810" cy="5492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250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540500"/>
              <a:chOff x="776645" y="3606165"/>
              <a:chExt cx="955040" cy="654050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13436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" y="0"/>
            <a:ext cx="4762500" cy="91681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9"/>
          <p:cNvPicPr/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5815965" y="3329940"/>
            <a:ext cx="189865" cy="490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55" y="1796971"/>
            <a:ext cx="8891270" cy="7146290"/>
            <a:chOff x="793155" y="1913096"/>
            <a:chExt cx="8891270" cy="7146290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Янегско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сельс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735421"/>
              <a:ext cx="7921625" cy="304863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730341"/>
              <a:ext cx="938530" cy="302323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2992596"/>
              <a:ext cx="7726680" cy="13804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Установка МАФ для детской площадки в дер. Харевщина; установка остановочного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павильона в п. ст. Инема; устройство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контейнерной площадки в дер. Андреевщина</a:t>
              </a: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4373086"/>
              <a:ext cx="5858510" cy="33972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906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977,00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4769326"/>
              <a:ext cx="6361430" cy="41338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2 500,00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958340" y="5163860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406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977,00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462236"/>
              <a:ext cx="7556500" cy="259715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6462236"/>
              <a:ext cx="937260" cy="256667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6627971"/>
              <a:ext cx="6361430" cy="71818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Снос аварийного жилья в пос. Янега                                                         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40" y="7112913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186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512,00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40" y="7555111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40" y="7997309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66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112,00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0" name="Text 15"/>
            <p:cNvSpPr/>
            <p:nvPr/>
          </p:nvSpPr>
          <p:spPr>
            <a:xfrm>
              <a:off x="1958340" y="8439507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576,23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Изображение 2"/>
          <p:cNvPicPr/>
          <p:nvPr/>
        </p:nvPicPr>
        <p:blipFill>
          <a:blip r:embed="rId7"/>
          <a:stretch>
            <a:fillRect/>
          </a:stretch>
        </p:blipFill>
        <p:spPr>
          <a:xfrm>
            <a:off x="1095375" y="3829685"/>
            <a:ext cx="319405" cy="427355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8"/>
          <a:stretch>
            <a:fillRect/>
          </a:stretch>
        </p:blipFill>
        <p:spPr>
          <a:xfrm>
            <a:off x="1010920" y="7439025"/>
            <a:ext cx="403860" cy="46482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1620" y="3175"/>
            <a:ext cx="5473700" cy="911923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65995" y="2258497"/>
            <a:ext cx="9401096" cy="4225290"/>
            <a:chOff x="4435515" y="1558766"/>
            <a:chExt cx="9401096" cy="4225290"/>
          </a:xfrm>
        </p:grpSpPr>
        <p:sp>
          <p:nvSpPr>
            <p:cNvPr id="4" name="Text 1"/>
            <p:cNvSpPr/>
            <p:nvPr/>
          </p:nvSpPr>
          <p:spPr>
            <a:xfrm>
              <a:off x="4451390" y="1558766"/>
              <a:ext cx="7789902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Свирьстройское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городское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451390" y="2380893"/>
              <a:ext cx="9385221" cy="3403163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435515" y="2411571"/>
              <a:ext cx="953770" cy="3342005"/>
            </a:xfrm>
            <a:prstGeom prst="rect">
              <a:avLst/>
            </a:prstGeom>
            <a:solidFill>
              <a:srgbClr val="E9ECF2"/>
            </a:solidFill>
          </p:spPr>
        </p:sp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5358" y="3869769"/>
              <a:ext cx="340162" cy="425291"/>
            </a:xfrm>
            <a:prstGeom prst="rect">
              <a:avLst/>
            </a:prstGeom>
          </p:spPr>
        </p:pic>
        <p:sp>
          <p:nvSpPr>
            <p:cNvPr id="8" name="Text 4"/>
            <p:cNvSpPr/>
            <p:nvPr/>
          </p:nvSpPr>
          <p:spPr>
            <a:xfrm>
              <a:off x="5615940" y="2638187"/>
              <a:ext cx="8190190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участков автомобильных дорог в г.п. Свирьстрой </a:t>
              </a: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5616615" y="3463131"/>
              <a:ext cx="8091805" cy="3632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159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546,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40" y="4029908"/>
              <a:ext cx="81901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6615" y="4595971"/>
              <a:ext cx="8091805" cy="3632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139 146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5615940" y="5163860"/>
              <a:ext cx="81901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10 000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35"/>
            <a:ext cx="4285615" cy="916178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Диаграмма 3"/>
          <p:cNvGraphicFramePr/>
          <p:nvPr/>
        </p:nvGraphicFramePr>
        <p:xfrm>
          <a:off x="329565" y="2047875"/>
          <a:ext cx="13385165" cy="701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515</Words>
  <Application>Microsoft Office PowerPoint</Application>
  <PresentationFormat>Произвольный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Roboto</vt:lpstr>
      <vt:lpstr>Roboto Slab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ЗАМ ДДЛО</cp:lastModifiedBy>
  <cp:revision>52</cp:revision>
  <dcterms:created xsi:type="dcterms:W3CDTF">2025-08-28T14:34:00Z</dcterms:created>
  <dcterms:modified xsi:type="dcterms:W3CDTF">2026-01-22T11:27:14Z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BF3A1AEE681242F592BA4B67C83CC4C1_13</vt:lpwstr>
  </property>
  <property fmtid="{D5CDD505-2E9C-101B-9397-08002B2CF9AE}" pid="3" name="KSOProductBuildVer">
    <vt:lpwstr>1049-12.2.0.23196</vt:lpwstr>
  </property>
</Properties>
</file>