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4AB1A68-EA22-4042-A03F-3A967E74DD52}">
          <p14:sldIdLst>
            <p14:sldId id="256"/>
            <p14:sldId id="257"/>
          </p14:sldIdLst>
        </p14:section>
        <p14:section name="Раздел без заголовка" id="{657FF0FE-AA81-43A5-8A92-6589A73BC31F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62CF-862D-4811-9E2E-A305156F237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609-7BAB-41F4-902A-0E371D09D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71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62CF-862D-4811-9E2E-A305156F237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609-7BAB-41F4-902A-0E371D09D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80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62CF-862D-4811-9E2E-A305156F237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609-7BAB-41F4-902A-0E371D09D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70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62CF-862D-4811-9E2E-A305156F237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609-7BAB-41F4-902A-0E371D09D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4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62CF-862D-4811-9E2E-A305156F237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609-7BAB-41F4-902A-0E371D09D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39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62CF-862D-4811-9E2E-A305156F237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609-7BAB-41F4-902A-0E371D09D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88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62CF-862D-4811-9E2E-A305156F237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609-7BAB-41F4-902A-0E371D09D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0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62CF-862D-4811-9E2E-A305156F237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609-7BAB-41F4-902A-0E371D09D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1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62CF-862D-4811-9E2E-A305156F237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609-7BAB-41F4-902A-0E371D09D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86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62CF-862D-4811-9E2E-A305156F237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609-7BAB-41F4-902A-0E371D09D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15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62CF-862D-4811-9E2E-A305156F237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609-7BAB-41F4-902A-0E371D09D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1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962CF-862D-4811-9E2E-A305156F237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E0609-7BAB-41F4-902A-0E371D09D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25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38452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отчет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950038"/>
            <a:ext cx="9144000" cy="2307762"/>
          </a:xfrm>
        </p:spPr>
        <p:txBody>
          <a:bodyPr>
            <a:normAutofit fontScale="92500"/>
          </a:bodyPr>
          <a:lstStyle/>
          <a:p>
            <a:r>
              <a:rPr lang="ru-RU" sz="4000" b="1" dirty="0"/>
              <a:t>Главы </a:t>
            </a:r>
            <a:r>
              <a:rPr lang="ru-RU" sz="4000" b="1" dirty="0" smtClean="0"/>
              <a:t>поселения и главы администрации </a:t>
            </a:r>
            <a:r>
              <a:rPr lang="ru-RU" sz="4000" b="1" dirty="0"/>
              <a:t>Форносовского городского поселения Тосненского района Ленинградской </a:t>
            </a:r>
            <a:r>
              <a:rPr lang="ru-RU" sz="4000" b="1" dirty="0" smtClean="0"/>
              <a:t>области </a:t>
            </a:r>
            <a:r>
              <a:rPr lang="ru-RU" sz="4000" b="1" dirty="0" smtClean="0"/>
              <a:t>за </a:t>
            </a:r>
            <a:r>
              <a:rPr lang="ru-RU" sz="4000" b="1" dirty="0"/>
              <a:t>2020 год.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709" y="533140"/>
            <a:ext cx="1779905" cy="21094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088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946" y="424604"/>
            <a:ext cx="11612880" cy="658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444500" algn="ctr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начало года было утверждено: 41 117,592</a:t>
            </a: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итогам исполнения доходной части бюджета Форносовского городского поселения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Тосненского</a:t>
            </a: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 за 2020 год: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 в бюджет МО поступило 81 152, 753 тыс. руб. в том числе: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по налоговым доходам – 30 206,5 тыс. руб. (103,2 % от плановых значений на 2020 год), 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по неналоговым доходам – 5 696,1 тыс. руб. (160,1 % от плановых значений на 2020 год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5400" indent="444500" algn="just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безвозмездным поступлениям - 45 250,151 руб. (97,9 % от плановых значений на 2020 год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ctr"/>
            <a:endParaRPr lang="ru-RU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начало года было утверждено</a:t>
            </a:r>
            <a:r>
              <a:rPr lang="ru-RU"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44 319,092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расходам выполнение составило 95,3%, при годовом плане 94 674 754,67 руб.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составили   90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209 952,01 руб.</a:t>
            </a: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Основные направления расходов бюджета - это административные расходы, расходы ЖКХ,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и ремонт дорог, расходы по благоустройству, финансирование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подведомственного</a:t>
            </a: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МКУК «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Форносовский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ДК».</a:t>
            </a: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Расходы по общегосударственным вопросам составили 12 290,413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выполнение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составило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97,1%.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57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штатного расписания, утвержденного распоряжением администрации от  20.01.2020  № 12-р  «О  внесении  изменений  в  штатное  расписание   администрации Форносовского  городского поселения Тосненского района Ленинградской области  на  2020  год  с  20.01.2020  года»   в администрации числится: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533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муниципальных должностей: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6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глава администрации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заместитель  главы  администрации  (по  общим  вопросам)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заместитель  главы  администрации  (по  вопросам  топливно-энергетическому  комплексу  и  коммунальному  хозяйству)      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начальник  финансового   отдела -  главный  бухгалтер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главный  специалист  -  4  ед.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ведущий  специалист  -  2  ед.</a:t>
            </a:r>
          </a:p>
          <a:p>
            <a:pPr marL="0" indent="0">
              <a:buNone/>
            </a:pPr>
            <a:r>
              <a:rPr lang="ru-RU" sz="6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должностей, не относящихся к муниципальной службе:</a:t>
            </a:r>
          </a:p>
          <a:p>
            <a:r>
              <a:rPr lang="ru-RU" sz="6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специалист  по  кадровой  работе,  делопроизводству,  противодействию  коррупции</a:t>
            </a:r>
          </a:p>
          <a:p>
            <a:r>
              <a:rPr lang="ru-RU" sz="6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специалист  по  финансовой  работе</a:t>
            </a:r>
          </a:p>
          <a:p>
            <a:r>
              <a:rPr lang="ru-RU" sz="6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юрист  </a:t>
            </a:r>
          </a:p>
          <a:p>
            <a:r>
              <a:rPr lang="ru-RU" sz="6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инспектор  ВУС</a:t>
            </a:r>
          </a:p>
          <a:p>
            <a:r>
              <a:rPr lang="ru-RU" sz="6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уборщица</a:t>
            </a:r>
          </a:p>
          <a:p>
            <a:r>
              <a:rPr lang="ru-RU" sz="6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делопроизводитель  (0,5  ставки)</a:t>
            </a:r>
          </a:p>
          <a:p>
            <a:r>
              <a:rPr lang="ru-RU" sz="6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водитель  (0,5  ставки)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9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735749"/>
              </p:ext>
            </p:extLst>
          </p:nvPr>
        </p:nvGraphicFramePr>
        <p:xfrm>
          <a:off x="1072342" y="2723592"/>
          <a:ext cx="9057802" cy="2083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0314">
                  <a:extLst>
                    <a:ext uri="{9D8B030D-6E8A-4147-A177-3AD203B41FA5}">
                      <a16:colId xmlns:a16="http://schemas.microsoft.com/office/drawing/2014/main" val="1110855704"/>
                    </a:ext>
                  </a:extLst>
                </a:gridCol>
                <a:gridCol w="4207488">
                  <a:extLst>
                    <a:ext uri="{9D8B030D-6E8A-4147-A177-3AD203B41FA5}">
                      <a16:colId xmlns:a16="http://schemas.microsoft.com/office/drawing/2014/main" val="3157094756"/>
                    </a:ext>
                  </a:extLst>
                </a:gridCol>
              </a:tblGrid>
              <a:tr h="344461">
                <a:tc>
                  <a:txBody>
                    <a:bodyPr/>
                    <a:lstStyle/>
                    <a:p>
                      <a:pPr marL="25400" indent="444500" algn="ctr">
                        <a:lnSpc>
                          <a:spcPts val="13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5400" indent="444500" algn="ctr">
                        <a:lnSpc>
                          <a:spcPts val="13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   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25400" indent="444500" algn="ctr">
                        <a:lnSpc>
                          <a:spcPts val="13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0" indent="444500" algn="ctr">
                        <a:lnSpc>
                          <a:spcPts val="13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076313769"/>
                  </a:ext>
                </a:extLst>
              </a:tr>
              <a:tr h="649503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Входящей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корреспонденции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5400" indent="444500" algn="ctr">
                        <a:lnSpc>
                          <a:spcPts val="13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0" indent="444500" algn="ctr">
                        <a:lnSpc>
                          <a:spcPts val="13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1 970  -  документов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236960559"/>
                  </a:ext>
                </a:extLst>
              </a:tr>
              <a:tr h="595999">
                <a:tc>
                  <a:txBody>
                    <a:bodyPr/>
                    <a:lstStyle/>
                    <a:p>
                      <a:pPr marL="25400" algn="ctr">
                        <a:lnSpc>
                          <a:spcPts val="13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0" algn="ctr">
                        <a:lnSpc>
                          <a:spcPts val="13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Исходящей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корреспонденции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5400" indent="444500" algn="ctr">
                        <a:lnSpc>
                          <a:spcPts val="13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0" indent="444500" algn="ctr">
                        <a:lnSpc>
                          <a:spcPts val="13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818  -  документов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07279185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2342" y="314909"/>
            <a:ext cx="10307782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4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4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отчетный период:</a:t>
            </a:r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Tx/>
              <a:buChar char="•"/>
            </a:pP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издано 59 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приказов  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личному составу администрации поселения;</a:t>
            </a:r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Tx/>
              <a:buChar char="•"/>
            </a:pP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принято 334 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постановления  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администрации поселения;</a:t>
            </a:r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Tx/>
              <a:buChar char="•"/>
            </a:pP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выпущено 240 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распоряжений  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основной деятельности администрации поселения.</a:t>
            </a:r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/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отчетный период от населения поступило 398 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заявлений.</a:t>
            </a:r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Зарегистрировано 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корреспонденции: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8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32014"/>
            <a:ext cx="10515600" cy="9975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 - досуговая деятельность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4975"/>
            <a:ext cx="10515600" cy="48219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отчетный период Домом культуры было проведено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114 культурно-досуговых мероприятий,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47 - детских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посетили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295 человек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200-детей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было проведено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спортивных мероприятий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выездных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соревнований, в которых приняли участие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795 человек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580 детей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отчётный период в Доме культуры работало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клубных формирований,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которых занималось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 человек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 них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детских формирований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количеством занимающихся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328 человек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Работало 6 спортивных формирований, в которых занималось 93 человека, из них 5 детских формирований с количеством занимающихся – 85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2020 год учреждением были оказаны платные услуги на сумму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852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736,00 рублей, а также поступили средства от добровольных пожертвований на сумму 287 000,00 руб.</a:t>
            </a:r>
          </a:p>
          <a:p>
            <a:pPr algn="just"/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55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1892" y="370011"/>
            <a:ext cx="1127205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444500" algn="ctr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 и ЧС, паспортный стол, социальная работа с населением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8300" indent="-3429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Административные правонарушения</a:t>
            </a:r>
          </a:p>
          <a:p>
            <a:pPr marL="311150" indent="-28575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Составлено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протоколов об административных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правонарушениях.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Паспортный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</a:t>
            </a:r>
          </a:p>
          <a:p>
            <a:pPr marL="311150" indent="-28575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по приведению в порядок всех карточек регистрации и карточек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прописок.</a:t>
            </a:r>
          </a:p>
          <a:p>
            <a:pPr marL="311150" indent="-28575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Переданы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документы в район по станции Стекольный, казарма 36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км.</a:t>
            </a:r>
          </a:p>
          <a:p>
            <a:pPr marL="254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Нестационарные торговые объекты (НТО)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311150" indent="-285750" algn="just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Выдано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разрешений на торговлю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11150" indent="-285750" algn="just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Исключено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объектов торговли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Противопожарная безопасность: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работе 11 пожарных гидрантов и 16 пожарных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водоемов.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Социальная защита населения: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Выдано 167 справок о регистрации (Ф-09);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Снятие и постановка на регистрационный учет граждан – 89 чел.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Решением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Совета депутатов установлена цена на доставку печного топлива для отдельных категорий граждан, проживающих в домах, не имеющих центрального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отопления;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6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.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Молодежная  политика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-   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Разработано и утверждено положение «О Молодежном совете при главе администрации Форносовского городского поселения Тосненского района Ленинградской области»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endParaRPr lang="ru-RU" sz="1600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0647" y="300484"/>
            <a:ext cx="2896306" cy="281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" indent="444500" algn="ctr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Юридическая работа</a:t>
            </a: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0327" y="834290"/>
            <a:ext cx="11380124" cy="3898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Подготовлено и направлено в суд общей юрисдикции исковых заявлений: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-2 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признании права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собственности на бесхозяйное имущество (7 дорог).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-2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признании утратившими право пользования жилым помещением  муниципального жилого фонда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выселении из  муниципального жилого фонда ,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indent="444500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Подготовлено и направлено в арбитражный суд заявлений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ru-RU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- 2 о расторжения договора аренды земельных участков с ООО «Специализированный застройщик «Спутник Групп»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«ЛОГИКО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kern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результате претензионной и исковой работы взыскано в пользу бюджета Форносовского  городского поселения в судебном порядке просроченной задолженности в сумме 640 тысяч рублей, в добровольном порядке поступило 900 000 рублей (ОАО «Тепловые сети»).</a:t>
            </a:r>
          </a:p>
          <a:p>
            <a:pPr>
              <a:spcAft>
                <a:spcPts val="0"/>
              </a:spcAft>
            </a:pPr>
            <a:r>
              <a:rPr lang="ru-RU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Принято участие  в судебных заседаниях  в </a:t>
            </a:r>
            <a:r>
              <a:rPr lang="ru-RU" kern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Тосненском</a:t>
            </a:r>
            <a:r>
              <a:rPr lang="ru-RU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городском суде и в Арбитражном суде Санкт –Петербурга и Ленинградской области в качестве представителя ( Истца и Ответчика) -57 .</a:t>
            </a:r>
          </a:p>
          <a:p>
            <a:pPr>
              <a:spcAft>
                <a:spcPts val="0"/>
              </a:spcAft>
            </a:pPr>
            <a:r>
              <a:rPr lang="ru-RU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Рассмотрено обращений и жалоб от граждан с подготовкой ответов-21.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453628"/>
              </p:ext>
            </p:extLst>
          </p:nvPr>
        </p:nvGraphicFramePr>
        <p:xfrm>
          <a:off x="1335506" y="5173081"/>
          <a:ext cx="8891337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774">
                  <a:extLst>
                    <a:ext uri="{9D8B030D-6E8A-4147-A177-3AD203B41FA5}">
                      <a16:colId xmlns:a16="http://schemas.microsoft.com/office/drawing/2014/main" val="795636610"/>
                    </a:ext>
                  </a:extLst>
                </a:gridCol>
                <a:gridCol w="6082523">
                  <a:extLst>
                    <a:ext uri="{9D8B030D-6E8A-4147-A177-3AD203B41FA5}">
                      <a16:colId xmlns:a16="http://schemas.microsoft.com/office/drawing/2014/main" val="583290059"/>
                    </a:ext>
                  </a:extLst>
                </a:gridCol>
                <a:gridCol w="2381040">
                  <a:extLst>
                    <a:ext uri="{9D8B030D-6E8A-4147-A177-3AD203B41FA5}">
                      <a16:colId xmlns:a16="http://schemas.microsoft.com/office/drawing/2014/main" val="3027024053"/>
                    </a:ext>
                  </a:extLst>
                </a:gridCol>
              </a:tblGrid>
              <a:tr h="240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3766885"/>
                  </a:ext>
                </a:extLst>
              </a:tr>
              <a:tr h="240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о присвоения адреса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3714972"/>
                  </a:ext>
                </a:extLst>
              </a:tr>
              <a:tr h="240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Уведомление о планировании  строительства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7478373"/>
                  </a:ext>
                </a:extLst>
              </a:tr>
              <a:tr h="240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Уведомление об окончании строительства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4987724"/>
                  </a:ext>
                </a:extLst>
              </a:tr>
              <a:tr h="240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 о утверждение схем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2871725"/>
                  </a:ext>
                </a:extLst>
              </a:tr>
              <a:tr h="240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Соглашение о перераспределении земельного участка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253044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90647" y="4732793"/>
            <a:ext cx="24364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ЗЕМЕЛЬНЫЕ ВОПРОСЫ:</a:t>
            </a:r>
            <a:endParaRPr kumimoji="0" lang="ru-RU" altLang="ru-RU" sz="1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54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7045" y="192419"/>
            <a:ext cx="2983509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" indent="444500" algn="ctr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Жилищные вопросы:</a:t>
            </a:r>
            <a:endParaRPr lang="ru-RU" sz="14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1317" y="585949"/>
            <a:ext cx="1179575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8300" indent="-342900" algn="just">
              <a:buAutoNum type="arabicParenR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перерегистрация граждан состоящих на учёте в качестве нуждающихся в жилых помещениях, предоставляемых по договорам социального найма. По состоянию на 31. 12. 2020 года состоят на учёте 6 семей (10 человек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368300" indent="-342900" algn="just">
              <a:buAutoNum type="arabicParenR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Снято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год с учета 6 семей (16 человек)</a:t>
            </a: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в связи с предоставлением жилого помещения по договору социального найма в рамках мероприятий по переселению из аварийного жилищного фонда: 1 семья (4 человека) Шинкаренко Н. М.</a:t>
            </a: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в связи с предоставлением жилого помещения по договору социального найма в рамках оказания поддержки гражданам, утратившим жилье в результате пожара 1 семья (2 человека) Харина А. С.</a:t>
            </a: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в связи с предоставлением жилого помещения жилищного фонда Форносовского городского поселения по договору социального найма 2 семьи (6 человек):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Братусь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Н. А. и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Бурдуковского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С. Н.</a:t>
            </a: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в связи с утратой оснований, которые давали право на получение жилого помещения по договору социального найма: 2 семьи (4 человека) Потапенко Н. В. и Сутула Т. М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.;</a:t>
            </a:r>
          </a:p>
          <a:p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3)     Предоставлено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жилых помещений</a:t>
            </a:r>
          </a:p>
          <a:p>
            <a:pPr marL="311150" indent="-285750" algn="just"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договору социального найма: 6 жилых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помещений</a:t>
            </a:r>
            <a:endParaRPr lang="ru-RU" sz="1600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311150" indent="-285750" algn="just"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договору найма жилого помещения маневренного фонда 1 жилое помещение маневренного фонда, комната в коммунальной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квартире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1150" indent="-285750" algn="just"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договору коммерческого найма 1 квартира </a:t>
            </a:r>
          </a:p>
          <a:p>
            <a:pPr marL="25400" algn="just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4)    Оформлен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выкуп одного жилого помещения с денежной компенсацией в рамках программы переселения граждан из аварийных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домов.</a:t>
            </a:r>
          </a:p>
          <a:p>
            <a:pPr marL="2540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5)    По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программе Ликвидация аварийного жилья расселено 2 аварийных дома: ул. Круговая, д. 19 и ст. Стекольный, 36 км, д. 1 (4 семьи, 18 человек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25400" algn="just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6)    Оформлено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15,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расторгнуто 6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договоров социального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найма.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40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7)    Заключено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договоров приватизации жилых помещений.  </a:t>
            </a:r>
            <a:endParaRPr lang="ru-RU" sz="16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25400" algn="just"/>
            <a:r>
              <a:rPr lang="ru-RU" sz="1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8)   Снесены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сняты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учета в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Росреестре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аварийный дом: ул. Пионерская, д.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и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ст. Стекольный, 36 км, д. 1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2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255" y="178985"/>
            <a:ext cx="11795760" cy="636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444500" algn="ctr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Имущественные вопросы </a:t>
            </a:r>
          </a:p>
          <a:p>
            <a:pPr marL="25400" indent="444500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Мероприятия по имущественной поддержке субъектов малого и среднего предпринимательства: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indent="444500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принят новый Порядок формирования, ведения, дополнения, обязательного опубликования перечня муниципального имущества, являющегося собственностью Форносовского городского поселения Тосненского района Ленинградской области, предназначенного для предоставления его во владение и (или) пользование субъектам малого и среднего предпринимательства.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indent="444500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Предоставлена имущественная поддержка в виде льготной ставки арендной платы по договорам аренды субъектам малого предпринимательства ИП Скорик А. А., на 2021 год.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indent="4445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Оформлены документы и осуществлена передача объектов водоснабжения и водоотведения из муниципальной собственности в гос. собственность Ленинградской области. 32 объекта переданы. 13 объектов в процессе передачи.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indent="4445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Расторгнут договор аренды с ПАО «Ростелеком» на помещение в д. Поги.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indent="4445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Расторгнут договор безвозмездного пользования с МФЦ и заключен новый договор на помещение в здании администрации.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indent="4445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Проведена постановка на кадастровый учет и регистрация права собственности на объекты муниципального имущества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Росреестре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на: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indent="444500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- 3 аварийных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кладбище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Памятник М. Ф. Шаронову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приобретенных квартиры, 2 новых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земельных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участков, 9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дорог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indent="4445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Совершено нотариальных действий: 21.</a:t>
            </a: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2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6329" y="1429551"/>
            <a:ext cx="1037428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444500" algn="ctr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40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Военно-учетный стол</a:t>
            </a:r>
            <a:endParaRPr lang="ru-RU" sz="4000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25400" indent="444500" algn="just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25400" indent="444500" algn="just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- принято на воинский учет                                           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16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600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25400" indent="444500" algn="just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- снято с воинского учета                                               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21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чел.                                   </a:t>
            </a:r>
            <a:endParaRPr lang="ru-RU" sz="1600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25400" indent="444500" algn="just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- вручено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моб.предписаний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16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шт. </a:t>
            </a:r>
            <a:endParaRPr lang="ru-RU" sz="1600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25400" indent="444500" algn="just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- предоставлено в ГВК сведений об изменении</a:t>
            </a:r>
            <a:endParaRPr lang="ru-RU" sz="1600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25400" indent="444500" algn="just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учетных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данных                                                        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52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шт.</a:t>
            </a:r>
            <a:endParaRPr lang="ru-RU" sz="1600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25400" indent="444500" algn="just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-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выдано повесток призывникам на медкомиссию     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31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шт.</a:t>
            </a:r>
            <a:endParaRPr lang="ru-RU" sz="1600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25400" indent="444500" algn="just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- всего на воинском учете состоит                              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535 чел.</a:t>
            </a:r>
            <a:endParaRPr lang="ru-RU" sz="1600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25400" indent="444500" algn="just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- подлежат призыву (уклонисты)                                  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 чел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25400" indent="444500" algn="just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- ушло в РА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(перевыполнили план)                                         4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чел.</a:t>
            </a:r>
            <a:endParaRPr lang="ru-RU" sz="1600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25400" indent="444500" algn="just">
              <a:lnSpc>
                <a:spcPts val="13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- пришло из РА                                                                 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чел.</a:t>
            </a:r>
            <a:endParaRPr lang="ru-RU" sz="16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5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1408</Words>
  <Application>Microsoft Office PowerPoint</Application>
  <PresentationFormat>Широкоэкранный</PresentationFormat>
  <Paragraphs>148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Times New Roman</vt:lpstr>
      <vt:lpstr>Тема Office</vt:lpstr>
      <vt:lpstr>отчет</vt:lpstr>
      <vt:lpstr>Согласно штатного расписания, утвержденного распоряжением администрации от  20.01.2020  № 12-р  «О  внесении  изменений  в  штатное  расписание   администрации Форносовского  городского поселения Тосненского района Ленинградской области  на  2020  год  с  20.01.2020  года»   в администрации числится: </vt:lpstr>
      <vt:lpstr>Презентация PowerPoint</vt:lpstr>
      <vt:lpstr>Культурно - досуговая деятельность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</dc:title>
  <dc:creator>1</dc:creator>
  <cp:lastModifiedBy>1</cp:lastModifiedBy>
  <cp:revision>34</cp:revision>
  <dcterms:created xsi:type="dcterms:W3CDTF">2021-03-09T09:46:08Z</dcterms:created>
  <dcterms:modified xsi:type="dcterms:W3CDTF">2021-03-10T11:32:36Z</dcterms:modified>
</cp:coreProperties>
</file>