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3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69AB-07D3-4F6D-8FF8-CB6B89D923A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B0F8-AA3D-4FEB-B8AB-3CB341FF4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291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69AB-07D3-4F6D-8FF8-CB6B89D923A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B0F8-AA3D-4FEB-B8AB-3CB341FF4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596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69AB-07D3-4F6D-8FF8-CB6B89D923A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B0F8-AA3D-4FEB-B8AB-3CB341FF4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34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69AB-07D3-4F6D-8FF8-CB6B89D923A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B0F8-AA3D-4FEB-B8AB-3CB341FF4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28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69AB-07D3-4F6D-8FF8-CB6B89D923A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B0F8-AA3D-4FEB-B8AB-3CB341FF4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410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69AB-07D3-4F6D-8FF8-CB6B89D923A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B0F8-AA3D-4FEB-B8AB-3CB341FF4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80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69AB-07D3-4F6D-8FF8-CB6B89D923A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B0F8-AA3D-4FEB-B8AB-3CB341FF4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94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69AB-07D3-4F6D-8FF8-CB6B89D923A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B0F8-AA3D-4FEB-B8AB-3CB341FF4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57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69AB-07D3-4F6D-8FF8-CB6B89D923A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B0F8-AA3D-4FEB-B8AB-3CB341FF4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13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69AB-07D3-4F6D-8FF8-CB6B89D923A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B0F8-AA3D-4FEB-B8AB-3CB341FF4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18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69AB-07D3-4F6D-8FF8-CB6B89D923A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B0F8-AA3D-4FEB-B8AB-3CB341FF4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990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F69AB-07D3-4F6D-8FF8-CB6B89D923A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6B0F8-AA3D-4FEB-B8AB-3CB341FF4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13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"/>
            <a:ext cx="8280920" cy="335699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Государственная услуга по учёту лиц, относящихся к коренным малочисленным народам Российской Федерации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356992"/>
            <a:ext cx="9144000" cy="16561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(6 шагов для включения в Реестр (список лиц) коренных малочисленных народов Российской Федерации)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86980"/>
            <a:ext cx="4320480" cy="119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67149"/>
            <a:ext cx="4176464" cy="128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663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4000" b="1" u="sng" dirty="0" smtClean="0">
                <a:solidFill>
                  <a:srgbClr val="00B050"/>
                </a:solidFill>
              </a:rPr>
              <a:t>РЕЗУЛЬТАТ ВКЛЮЧЕНИЯ В РЕЕСТР</a:t>
            </a:r>
            <a:endParaRPr lang="ru-RU" u="sng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988840"/>
            <a:ext cx="5292080" cy="4869160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2"/>
                </a:solidFill>
              </a:rPr>
              <a:t>После включения в Реестр подтверждать национальную принадлежность БОЛЬШЕ НЕ ПОТРЕБУЕТСЯ</a:t>
            </a:r>
          </a:p>
          <a:p>
            <a:pPr algn="just"/>
            <a:endParaRPr lang="ru-RU" sz="2800" b="1" dirty="0" smtClean="0">
              <a:solidFill>
                <a:schemeClr val="tx2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2"/>
                </a:solidFill>
              </a:rPr>
              <a:t>Включение в Реестр УПРОСТИТ оформление мер государственной поддержки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840" y="1268760"/>
            <a:ext cx="372616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364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36711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chemeClr val="tx2"/>
                </a:solidFill>
              </a:rPr>
              <a:t>Нормативные документы:</a:t>
            </a:r>
            <a:endParaRPr lang="ru-RU" sz="3200" b="1" u="sng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8964488" cy="6021288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</a:rPr>
              <a:t>Федеральный закон "О гарантиях прав коренных малочисленных народов Российской Федерации" от 30.04.1999  № 82-ФЗ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</a:rPr>
              <a:t>Постановление Правительства РФ от 23 сентября 2020 г. № 1520 “Об утверждении Правил ведения списка лиц, относящихся к коренным малочисленным народам Российской Федерации, предоставления содержащихся в нем сведений, а также осуществляемого в связи с его ведением межведомственного взаимодействия”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</a:rPr>
              <a:t>Постановление Правительства РФ от 24 марта 2000 г. </a:t>
            </a:r>
            <a:r>
              <a:rPr lang="ru-RU" sz="2000" b="1" dirty="0">
                <a:solidFill>
                  <a:schemeClr val="tx2"/>
                </a:solidFill>
              </a:rPr>
              <a:t>№</a:t>
            </a:r>
            <a:r>
              <a:rPr lang="ru-RU" sz="2000" b="1" dirty="0" smtClean="0">
                <a:solidFill>
                  <a:schemeClr val="tx2"/>
                </a:solidFill>
              </a:rPr>
              <a:t> 255 "О Едином перечне коренных малочисленных народов Российской Федерации«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</a:rPr>
              <a:t>Распоряжение Правительства РФ от 08.05.2009 </a:t>
            </a:r>
            <a:r>
              <a:rPr lang="ru-RU" sz="2000" b="1" dirty="0">
                <a:solidFill>
                  <a:schemeClr val="tx2"/>
                </a:solidFill>
              </a:rPr>
              <a:t>№</a:t>
            </a:r>
            <a:r>
              <a:rPr lang="ru-RU" sz="2000" b="1" dirty="0" smtClean="0">
                <a:solidFill>
                  <a:schemeClr val="tx2"/>
                </a:solidFill>
              </a:rPr>
              <a:t> 631-р «Об утверждении перечня мест традиционного проживания и традиционной хозяйственной деятельности коренных малочисленных народов Российской Федерации и перечня видов традиционной хозяйственной деятельности коренных малочисленных народов Российской Федерации»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</a:rPr>
              <a:t>Приказ ФАДН России от 29.05.2020 № 65 "Об утверждении административного регламента предоставления государственной услуги по учету лиц, относящихся к коренным малочисленным народам Российской Федерации"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7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196751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chemeClr val="tx2"/>
                </a:solidFill>
              </a:rPr>
              <a:t>Перечень документов для получения государственной услуги:</a:t>
            </a:r>
            <a:endParaRPr lang="ru-RU" sz="3200" b="1" u="sng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0" y="1340770"/>
            <a:ext cx="4355976" cy="244827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1800" b="1" dirty="0" smtClean="0">
                <a:solidFill>
                  <a:srgbClr val="C00000"/>
                </a:solidFill>
              </a:rPr>
              <a:t>Заявление о внесении в список лиц, относящихся к коренным малочисленным народам Российской Федерации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800" b="1" dirty="0" smtClean="0">
                <a:solidFill>
                  <a:srgbClr val="C00000"/>
                </a:solidFill>
              </a:rPr>
              <a:t>Подлинник или нотариально заверенная копия документов, содержащих сведения о национальности гражданина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499992" y="1340768"/>
            <a:ext cx="4464496" cy="55172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ВНИМАНИЕ!!!</a:t>
            </a:r>
          </a:p>
          <a:p>
            <a:pPr marL="0" indent="0" algn="ctr">
              <a:buNone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Документами, содержащими сведения о национальности, признаются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следующие:</a:t>
            </a:r>
          </a:p>
          <a:p>
            <a:pPr marL="0" indent="0" algn="ctr">
              <a:buNone/>
            </a:pPr>
            <a:endParaRPr lang="ru-RU" sz="1600" b="1" dirty="0" smtClean="0"/>
          </a:p>
          <a:p>
            <a:pPr algn="just">
              <a:buFont typeface="+mj-lt"/>
              <a:buAutoNum type="arabicPeriod"/>
            </a:pPr>
            <a:r>
              <a:rPr lang="ru-RU" sz="1600" b="1" dirty="0" smtClean="0"/>
              <a:t>Свидетельство о государственной регистрации акта гражданского состояния (свидетельство о рождении, о браке и т.д.)</a:t>
            </a:r>
          </a:p>
          <a:p>
            <a:pPr algn="just">
              <a:buFont typeface="+mj-lt"/>
              <a:buAutoNum type="arabicPeriod"/>
            </a:pPr>
            <a:r>
              <a:rPr lang="ru-RU" sz="1600" b="1" dirty="0" smtClean="0"/>
              <a:t>Официальные документы, содержащие сведения о национальности гражданина, в том числе выданные до 20.11.1997 (справки, вкладыши, свидетельства и др.)</a:t>
            </a:r>
          </a:p>
          <a:p>
            <a:pPr algn="just">
              <a:buFont typeface="+mj-lt"/>
              <a:buAutoNum type="arabicPeriod"/>
            </a:pPr>
            <a:r>
              <a:rPr lang="ru-RU" sz="1600" b="1" dirty="0" smtClean="0"/>
              <a:t>Архивные документы (материалы)</a:t>
            </a:r>
          </a:p>
          <a:p>
            <a:pPr algn="just">
              <a:buFont typeface="+mj-lt"/>
              <a:buAutoNum type="arabicPeriod"/>
            </a:pPr>
            <a:r>
              <a:rPr lang="ru-RU" sz="1600" b="1" dirty="0" smtClean="0"/>
              <a:t>Документы, содержащие сведения о национальности родственника гражданина по прямой восходящей линии (в т. ч. </a:t>
            </a:r>
            <a:r>
              <a:rPr lang="ru-RU" sz="1600" b="1" dirty="0"/>
              <a:t>в</a:t>
            </a:r>
            <a:r>
              <a:rPr lang="ru-RU" sz="1600" b="1" dirty="0" smtClean="0"/>
              <a:t>ыданные до 20.11.1997), а также документы, подтверждающие родственные отношения с указанным лицом </a:t>
            </a:r>
          </a:p>
          <a:p>
            <a:pPr algn="just">
              <a:buFont typeface="+mj-lt"/>
              <a:buAutoNum type="arabicPeriod"/>
            </a:pPr>
            <a:endParaRPr lang="ru-RU" sz="1600" b="1" dirty="0" smtClean="0"/>
          </a:p>
        </p:txBody>
      </p:sp>
      <p:sp>
        <p:nvSpPr>
          <p:cNvPr id="6" name="Стрелка вправо 5"/>
          <p:cNvSpPr/>
          <p:nvPr/>
        </p:nvSpPr>
        <p:spPr>
          <a:xfrm>
            <a:off x="3601264" y="3418323"/>
            <a:ext cx="701024" cy="244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24794"/>
            <a:ext cx="2176514" cy="301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130" y="3824794"/>
            <a:ext cx="2047276" cy="296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225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ШАГ </a:t>
            </a:r>
            <a:r>
              <a:rPr lang="ru-RU" sz="3600" b="1" dirty="0" smtClean="0">
                <a:solidFill>
                  <a:srgbClr val="C00000"/>
                </a:solidFill>
              </a:rPr>
              <a:t>❶</a:t>
            </a:r>
            <a:r>
              <a:rPr lang="ru-RU" sz="3600" b="1" u="sng" dirty="0" smtClean="0">
                <a:solidFill>
                  <a:srgbClr val="C00000"/>
                </a:solidFill>
              </a:rPr>
              <a:t>: ПОЛУЧИТЬ БЛАНК ЗАЯВЛЕНИЯ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8892480" cy="5589240"/>
          </a:xfrm>
        </p:spPr>
        <p:txBody>
          <a:bodyPr/>
          <a:lstStyle/>
          <a:p>
            <a:pPr marL="571500" indent="-571500" algn="just">
              <a:buFont typeface="+mj-lt"/>
              <a:buAutoNum type="romanUcPeriod"/>
            </a:pPr>
            <a:r>
              <a:rPr lang="ru-RU" b="1" dirty="0" smtClean="0">
                <a:solidFill>
                  <a:schemeClr val="tx2"/>
                </a:solidFill>
              </a:rPr>
              <a:t>Зайти на сайт Администрации Ленинградской области, перейти в раздел «Учёт лиц, относящихся к коренным малочисленным народам Российской Федерации».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ru-RU" b="1" dirty="0" smtClean="0">
                <a:solidFill>
                  <a:schemeClr val="tx2"/>
                </a:solidFill>
              </a:rPr>
              <a:t>Скачать ЗАЯВЛЕНИЕ о внесении в список лиц, относящихся к коренным малочисленным народам Российской Федерации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ru-RU" b="1" dirty="0" smtClean="0">
                <a:solidFill>
                  <a:schemeClr val="tx2"/>
                </a:solidFill>
              </a:rPr>
              <a:t>Изучить ОБРАЗЕЦ ЗАПОЛНЕНИЯ ЗАЯВЛЕНИЯ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78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8" y="0"/>
            <a:ext cx="9137282" cy="836712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ШАГ </a:t>
            </a:r>
            <a:r>
              <a:rPr lang="ru-RU" sz="3600" b="1" dirty="0" smtClean="0">
                <a:solidFill>
                  <a:srgbClr val="C00000"/>
                </a:solidFill>
              </a:rPr>
              <a:t>❷</a:t>
            </a:r>
            <a:r>
              <a:rPr lang="ru-RU" sz="3600" b="1" u="sng" dirty="0" smtClean="0">
                <a:solidFill>
                  <a:srgbClr val="C00000"/>
                </a:solidFill>
              </a:rPr>
              <a:t>: ЗАПОЛНИТЬ И ПОДПИСАТЬ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18" y="836712"/>
            <a:ext cx="4490670" cy="122413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Заявление о внесении в список лиц, относящихся в коренным малочисленным народам РФ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8" y="836712"/>
            <a:ext cx="4498972" cy="122413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Приложение № 1 к заявлению (заполняется отдельно на каждого члена семьи)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" y="2175866"/>
            <a:ext cx="4499992" cy="468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530" y="2175866"/>
            <a:ext cx="4610607" cy="468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720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844823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ШАГ </a:t>
            </a:r>
            <a:r>
              <a:rPr lang="ru-RU" sz="3600" b="1" dirty="0" smtClean="0">
                <a:solidFill>
                  <a:srgbClr val="C00000"/>
                </a:solidFill>
              </a:rPr>
              <a:t>❸</a:t>
            </a:r>
            <a:r>
              <a:rPr lang="ru-RU" sz="3600" b="1" u="sng" dirty="0" smtClean="0">
                <a:solidFill>
                  <a:srgbClr val="C00000"/>
                </a:solidFill>
              </a:rPr>
              <a:t>: ЗАВЕРИТЬ ДОКУМЕНТЫ, ПОДТВЕРЖДАЮЩИЕ НАЦИОНАЛЬНУЮ ПРИНАДЛЕЖНОСТЬ 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16832"/>
            <a:ext cx="9144000" cy="4941168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>
                <a:solidFill>
                  <a:schemeClr val="tx2"/>
                </a:solidFill>
              </a:rPr>
              <a:t>	</a:t>
            </a:r>
            <a:r>
              <a:rPr lang="ru-RU" b="1" dirty="0" smtClean="0">
                <a:solidFill>
                  <a:schemeClr val="tx2"/>
                </a:solidFill>
              </a:rPr>
              <a:t>Нотариально заверять документы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u="sng" dirty="0" smtClean="0">
                <a:solidFill>
                  <a:schemeClr val="tx2"/>
                </a:solidFill>
              </a:rPr>
              <a:t>НЕ ТРЕБУЕТСЯ</a:t>
            </a:r>
            <a:r>
              <a:rPr lang="ru-RU" b="1" dirty="0" smtClean="0">
                <a:solidFill>
                  <a:schemeClr val="tx2"/>
                </a:solidFill>
              </a:rPr>
              <a:t> в следующих случаях: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При предъявлении подлинников документов лично в ФАДН России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При предоставлении документов через МФЦ </a:t>
            </a:r>
          </a:p>
          <a:p>
            <a:pPr lvl="0" algn="just"/>
            <a:r>
              <a:rPr lang="ru-RU" b="1" dirty="0">
                <a:solidFill>
                  <a:schemeClr val="tx2"/>
                </a:solidFill>
              </a:rPr>
              <a:t>	</a:t>
            </a:r>
            <a:r>
              <a:rPr lang="ru-RU" b="1" dirty="0">
                <a:solidFill>
                  <a:srgbClr val="1F497D"/>
                </a:solidFill>
              </a:rPr>
              <a:t>Нотариально заверять документы </a:t>
            </a:r>
            <a:br>
              <a:rPr lang="ru-RU" b="1" dirty="0">
                <a:solidFill>
                  <a:srgbClr val="1F497D"/>
                </a:solidFill>
              </a:rPr>
            </a:br>
            <a:r>
              <a:rPr lang="ru-RU" b="1" u="sng" dirty="0" smtClean="0">
                <a:solidFill>
                  <a:srgbClr val="1F497D"/>
                </a:solidFill>
              </a:rPr>
              <a:t>ОБЯЗАТЕЛЬНО</a:t>
            </a:r>
            <a:r>
              <a:rPr lang="ru-RU" b="1" dirty="0" smtClean="0">
                <a:solidFill>
                  <a:srgbClr val="1F497D"/>
                </a:solidFill>
              </a:rPr>
              <a:t> </a:t>
            </a:r>
            <a:r>
              <a:rPr lang="ru-RU" b="1" dirty="0">
                <a:solidFill>
                  <a:srgbClr val="1F497D"/>
                </a:solidFill>
              </a:rPr>
              <a:t>в следующих случаях: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</a:rPr>
              <a:t>При направлении Почтой России в ФАДН России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65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772815"/>
          </a:xfrm>
        </p:spPr>
        <p:txBody>
          <a:bodyPr>
            <a:normAutofit/>
          </a:bodyPr>
          <a:lstStyle/>
          <a:p>
            <a:r>
              <a:rPr lang="ru-RU" sz="3600" b="1" u="sng" dirty="0">
                <a:solidFill>
                  <a:srgbClr val="C00000"/>
                </a:solidFill>
              </a:rPr>
              <a:t>ШАГ </a:t>
            </a:r>
            <a:r>
              <a:rPr lang="en-US" sz="3600" b="1" dirty="0">
                <a:solidFill>
                  <a:srgbClr val="C00000"/>
                </a:solidFill>
              </a:rPr>
              <a:t>❹</a:t>
            </a:r>
            <a:r>
              <a:rPr lang="ru-RU" sz="3600" b="1" u="sng" dirty="0" smtClean="0">
                <a:solidFill>
                  <a:srgbClr val="C00000"/>
                </a:solidFill>
              </a:rPr>
              <a:t>:</a:t>
            </a:r>
            <a:r>
              <a:rPr lang="en-US" sz="3600" b="1" u="sng" dirty="0" smtClean="0">
                <a:solidFill>
                  <a:srgbClr val="C00000"/>
                </a:solidFill>
              </a:rPr>
              <a:t> </a:t>
            </a:r>
            <a:r>
              <a:rPr lang="ru-RU" sz="3600" b="1" u="sng" dirty="0" smtClean="0">
                <a:solidFill>
                  <a:srgbClr val="C00000"/>
                </a:solidFill>
              </a:rPr>
              <a:t>ПОДГОТОВИТЬ ДОКУМЕНТЫ </a:t>
            </a:r>
            <a:br>
              <a:rPr lang="ru-RU" sz="3600" b="1" u="sng" dirty="0" smtClean="0">
                <a:solidFill>
                  <a:srgbClr val="C00000"/>
                </a:solidFill>
              </a:rPr>
            </a:br>
            <a:r>
              <a:rPr lang="ru-RU" sz="3600" b="1" u="sng" dirty="0" smtClean="0">
                <a:solidFill>
                  <a:srgbClr val="C00000"/>
                </a:solidFill>
              </a:rPr>
              <a:t>ДЛЯ ПРЕДОСТАВЛЕНИЯ ЛИЧНО ИЛИ НАПРАВЛЕНИЯ ПОЧТОЙ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772962"/>
            <a:ext cx="4464496" cy="4392342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rgbClr val="00B050"/>
                </a:solidFill>
              </a:rPr>
              <a:t>Заполнить и прошить:</a:t>
            </a:r>
          </a:p>
          <a:p>
            <a:pPr algn="just"/>
            <a:r>
              <a:rPr lang="ru-RU" sz="2000" b="1" u="sng" dirty="0" smtClean="0">
                <a:solidFill>
                  <a:schemeClr val="tx1"/>
                </a:solidFill>
              </a:rPr>
              <a:t>Документы, содержащие более одного листа</a:t>
            </a:r>
            <a:r>
              <a:rPr lang="ru-RU" sz="2000" b="1" dirty="0" smtClean="0">
                <a:solidFill>
                  <a:schemeClr val="tx1"/>
                </a:solidFill>
              </a:rPr>
              <a:t>, направляемые по почте или предоставляемые в ФАДН России лично, </a:t>
            </a:r>
            <a:r>
              <a:rPr lang="ru-RU" sz="2000" b="1" u="sng" dirty="0" smtClean="0">
                <a:solidFill>
                  <a:schemeClr val="tx1"/>
                </a:solidFill>
              </a:rPr>
              <a:t>должны быть прошиты, пронумерованы и заверены подписью заявителя.</a:t>
            </a:r>
            <a:r>
              <a:rPr lang="ru-RU" sz="2000" b="1" dirty="0" smtClean="0">
                <a:solidFill>
                  <a:schemeClr val="tx1"/>
                </a:solidFill>
              </a:rPr>
              <a:t> Прошивка документов осуществляется в правом верхнем углу прочной нитью или скобкой. На оборотной стороне последнего листа наклеивается наклейка с надписью «прошито, пронумеровано, и кол-во листов».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</a:rPr>
              <a:t>При подаче в МФЦ документы не прошиваются!!!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962"/>
            <a:ext cx="4492452" cy="439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480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7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ШАГ </a:t>
            </a:r>
            <a:r>
              <a:rPr lang="ru-RU" sz="3600" b="1" dirty="0" smtClean="0">
                <a:solidFill>
                  <a:srgbClr val="C00000"/>
                </a:solidFill>
              </a:rPr>
              <a:t>❺</a:t>
            </a:r>
            <a:r>
              <a:rPr lang="ru-RU" sz="3600" b="1" u="sng" dirty="0" smtClean="0">
                <a:solidFill>
                  <a:srgbClr val="C00000"/>
                </a:solidFill>
              </a:rPr>
              <a:t>: НАПРАВИТЬ ДОКУМЕНТЫ ДЛЯ ПОЛУЧЕНИЯ ГОСУДАРСТВЕННОЙ УСЛУГИ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52307738"/>
              </p:ext>
            </p:extLst>
          </p:nvPr>
        </p:nvGraphicFramePr>
        <p:xfrm>
          <a:off x="107505" y="1412775"/>
          <a:ext cx="8928990" cy="5328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330"/>
                <a:gridCol w="2976330"/>
                <a:gridCol w="2976330"/>
              </a:tblGrid>
              <a:tr h="64595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Способ</a:t>
                      </a:r>
                      <a:r>
                        <a:rPr lang="ru-RU" sz="3200" baseline="0" dirty="0" smtClean="0">
                          <a:solidFill>
                            <a:schemeClr val="bg1"/>
                          </a:solidFill>
                        </a:rPr>
                        <a:t> ①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Способ ②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Способ</a:t>
                      </a:r>
                      <a:r>
                        <a:rPr lang="ru-RU" sz="3200" baseline="0" dirty="0" smtClean="0"/>
                        <a:t> ③</a:t>
                      </a:r>
                      <a:endParaRPr lang="ru-RU" sz="3200" dirty="0" smtClean="0"/>
                    </a:p>
                  </a:txBody>
                  <a:tcPr/>
                </a:tc>
              </a:tr>
              <a:tr h="22868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9575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Личная</a:t>
                      </a:r>
                      <a:r>
                        <a:rPr lang="ru-RU" b="1" baseline="0" dirty="0" smtClean="0"/>
                        <a:t> подача документов в ФАДН России</a:t>
                      </a:r>
                    </a:p>
                    <a:p>
                      <a:pPr algn="ctr"/>
                      <a:endParaRPr lang="ru-RU" sz="800" b="1" baseline="0" dirty="0" smtClean="0"/>
                    </a:p>
                    <a:p>
                      <a:pPr algn="ctr"/>
                      <a:endParaRPr lang="ru-RU" sz="800" b="1" baseline="0" dirty="0" smtClean="0"/>
                    </a:p>
                    <a:p>
                      <a:pPr algn="ctr"/>
                      <a:endParaRPr lang="ru-RU" sz="1050" b="1" baseline="0" dirty="0" smtClean="0"/>
                    </a:p>
                    <a:p>
                      <a:pPr algn="ctr"/>
                      <a:r>
                        <a:rPr lang="ru-RU" b="1" baseline="0" dirty="0" smtClean="0"/>
                        <a:t>Адрес: </a:t>
                      </a:r>
                      <a:r>
                        <a:rPr lang="ru-RU" b="0" baseline="0" dirty="0" smtClean="0"/>
                        <a:t>125039, Москва, Пресненская набережная, д. 10, стр. 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Направление документов через Почту России в </a:t>
                      </a:r>
                    </a:p>
                    <a:p>
                      <a:pPr algn="ctr"/>
                      <a:r>
                        <a:rPr lang="ru-RU" b="1" dirty="0" smtClean="0"/>
                        <a:t>ФАДН</a:t>
                      </a:r>
                      <a:r>
                        <a:rPr lang="ru-RU" b="1" baseline="0" dirty="0" smtClean="0"/>
                        <a:t> России</a:t>
                      </a:r>
                    </a:p>
                    <a:p>
                      <a:pPr algn="ctr"/>
                      <a:endParaRPr lang="ru-RU" sz="800" b="1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/>
                        <a:t>Адрес: 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125039, Москва, Пресненская набережная, д. 10, стр. 2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Предоставление документов в МФЦ Ленинградской области</a:t>
                      </a:r>
                    </a:p>
                    <a:p>
                      <a:pPr algn="ctr"/>
                      <a:endParaRPr lang="ru-RU" sz="800" b="1" dirty="0" smtClean="0"/>
                    </a:p>
                    <a:p>
                      <a:pPr algn="ctr"/>
                      <a:r>
                        <a:rPr lang="ru-RU" b="1" dirty="0" smtClean="0"/>
                        <a:t>Адрес: </a:t>
                      </a:r>
                      <a:r>
                        <a:rPr lang="ru-RU" b="0" dirty="0" smtClean="0"/>
                        <a:t> по месту нахождения филиалов и подразделений МФЦ Ленинградской области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Объект 4"/>
          <p:cNvSpPr txBox="1">
            <a:spLocks/>
          </p:cNvSpPr>
          <p:nvPr/>
        </p:nvSpPr>
        <p:spPr>
          <a:xfrm>
            <a:off x="6012160" y="1752601"/>
            <a:ext cx="20882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22" y="2198757"/>
            <a:ext cx="2027606" cy="202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600" y="2210139"/>
            <a:ext cx="20162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739" y="2210139"/>
            <a:ext cx="26799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738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40767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</a:rPr>
              <a:t>ШАГ </a:t>
            </a:r>
            <a:r>
              <a:rPr lang="ru-RU" sz="3200" b="1" dirty="0" smtClean="0">
                <a:solidFill>
                  <a:srgbClr val="C00000"/>
                </a:solidFill>
              </a:rPr>
              <a:t>❻</a:t>
            </a:r>
            <a:r>
              <a:rPr lang="ru-RU" sz="3200" b="1" u="sng" dirty="0" smtClean="0">
                <a:solidFill>
                  <a:srgbClr val="C00000"/>
                </a:solidFill>
              </a:rPr>
              <a:t>: ПОЛУЧИТЬ УВЕДОМЛЕНИЕ О ВКЛЮЧЕНИИ В РЕЕСТР</a:t>
            </a:r>
            <a:endParaRPr lang="ru-RU" sz="3200" b="1" u="sng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4572000" cy="5445224"/>
          </a:xfrm>
        </p:spPr>
        <p:txBody>
          <a:bodyPr>
            <a:normAutofit/>
          </a:bodyPr>
          <a:lstStyle/>
          <a:p>
            <a:endParaRPr lang="ru-RU" sz="5400" b="1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ФАДН России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по итогам оказания государственной услуги направляет гражданину</a:t>
            </a:r>
          </a:p>
          <a:p>
            <a:endParaRPr lang="ru-RU" sz="800" b="1" dirty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 УВЕДОМЛЕНИЕ О ВКЛЮЧЕНИИ В РЕЕСТР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22740"/>
            <a:ext cx="4572000" cy="553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3963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572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Государственная услуга по учёту лиц, относящихся к коренным малочисленным народам Российской Федерации</vt:lpstr>
      <vt:lpstr>Нормативные документы:</vt:lpstr>
      <vt:lpstr>Перечень документов для получения государственной услуги:</vt:lpstr>
      <vt:lpstr>ШАГ ❶: ПОЛУЧИТЬ БЛАНК ЗАЯВЛЕНИЯ</vt:lpstr>
      <vt:lpstr>ШАГ ❷: ЗАПОЛНИТЬ И ПОДПИСАТЬ</vt:lpstr>
      <vt:lpstr>ШАГ ❸: ЗАВЕРИТЬ ДОКУМЕНТЫ, ПОДТВЕРЖДАЮЩИЕ НАЦИОНАЛЬНУЮ ПРИНАДЛЕЖНОСТЬ </vt:lpstr>
      <vt:lpstr>ШАГ ❹: ПОДГОТОВИТЬ ДОКУМЕНТЫ  ДЛЯ ПРЕДОСТАВЛЕНИЯ ЛИЧНО ИЛИ НАПРАВЛЕНИЯ ПОЧТОЙ РОССИИ</vt:lpstr>
      <vt:lpstr>ШАГ ❺: НАПРАВИТЬ ДОКУМЕНТЫ ДЛЯ ПОЛУЧЕНИЯ ГОСУДАРСТВЕННОЙ УСЛУГИ</vt:lpstr>
      <vt:lpstr>ШАГ ❻: ПОЛУЧИТЬ УВЕДОМЛЕНИЕ О ВКЛЮЧЕНИИ В РЕЕСТР</vt:lpstr>
      <vt:lpstr>РЕЗУЛЬТАТ ВКЛЮЧЕНИЯ В РЕЕСТР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услуга по учёту лиц, относящихся к коренным малочисленным народам Российской Федерации</dc:title>
  <dc:creator>Алексей Юрьевич Борисов</dc:creator>
  <cp:lastModifiedBy>Алексей Юрьевич Борисов</cp:lastModifiedBy>
  <cp:revision>40</cp:revision>
  <dcterms:created xsi:type="dcterms:W3CDTF">2022-05-17T13:20:56Z</dcterms:created>
  <dcterms:modified xsi:type="dcterms:W3CDTF">2022-05-19T15:04:15Z</dcterms:modified>
</cp:coreProperties>
</file>