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38" r:id="rId2"/>
    <p:sldId id="267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04" r:id="rId33"/>
    <p:sldId id="305" r:id="rId34"/>
    <p:sldId id="275" r:id="rId35"/>
    <p:sldId id="308" r:id="rId36"/>
    <p:sldId id="28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29" autoAdjust="0"/>
  </p:normalViewPr>
  <p:slideViewPr>
    <p:cSldViewPr>
      <p:cViewPr>
        <p:scale>
          <a:sx n="95" d="100"/>
          <a:sy n="95" d="100"/>
        </p:scale>
        <p:origin x="-1500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CE553D-4ECB-4AEB-9594-BEBB561989D5}" type="doc">
      <dgm:prSet loTypeId="urn:microsoft.com/office/officeart/2005/8/layout/equation1" loCatId="process" qsTypeId="urn:microsoft.com/office/officeart/2005/8/quickstyle/3d7" qsCatId="3D" csTypeId="urn:microsoft.com/office/officeart/2005/8/colors/colorful5" csCatId="colorful" phldr="1"/>
      <dgm:spPr/>
    </dgm:pt>
    <dgm:pt modelId="{CB8714E1-4BDC-4D25-ACD6-EFF57F6948F2}" type="pres">
      <dgm:prSet presAssocID="{C8CE553D-4ECB-4AEB-9594-BEBB561989D5}" presName="linearFlow" presStyleCnt="0">
        <dgm:presLayoutVars>
          <dgm:dir/>
          <dgm:resizeHandles val="exact"/>
        </dgm:presLayoutVars>
      </dgm:prSet>
      <dgm:spPr/>
    </dgm:pt>
  </dgm:ptLst>
  <dgm:cxnLst>
    <dgm:cxn modelId="{7BED8C9C-E52C-45C0-9B16-7601048D1EA6}" type="presOf" srcId="{C8CE553D-4ECB-4AEB-9594-BEBB561989D5}" destId="{CB8714E1-4BDC-4D25-ACD6-EFF57F6948F2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D3E7CD-E138-4706-A595-19266B3886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18C240-F98E-4558-858A-9C12375D8031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Для муниципальных служащих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3BF523-0202-44D3-9D61-81430F643921}" type="parTrans" cxnId="{C7280E16-A81F-49DB-8AB8-ABA5ED87304B}">
      <dgm:prSet/>
      <dgm:spPr/>
      <dgm:t>
        <a:bodyPr/>
        <a:lstStyle/>
        <a:p>
          <a:endParaRPr lang="ru-RU"/>
        </a:p>
      </dgm:t>
    </dgm:pt>
    <dgm:pt modelId="{E47A72EA-BAD5-4D17-8C27-B7C9B8EE66FB}" type="sibTrans" cxnId="{C7280E16-A81F-49DB-8AB8-ABA5ED87304B}">
      <dgm:prSet/>
      <dgm:spPr/>
      <dgm:t>
        <a:bodyPr/>
        <a:lstStyle/>
        <a:p>
          <a:endParaRPr lang="ru-RU"/>
        </a:p>
      </dgm:t>
    </dgm:pt>
    <dgm:pt modelId="{DE351DB9-7E65-46B8-AE65-8A4EC8DA2FA7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Для представителей национальных и иных общественных организаций, работающих </a:t>
          </a:r>
          <a:b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 мигрантами Ленинградской области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471DBE-0968-4B6C-808E-6E1BCF147882}" type="parTrans" cxnId="{A0112148-709E-4550-831B-577102981A21}">
      <dgm:prSet/>
      <dgm:spPr/>
      <dgm:t>
        <a:bodyPr/>
        <a:lstStyle/>
        <a:p>
          <a:endParaRPr lang="ru-RU"/>
        </a:p>
      </dgm:t>
    </dgm:pt>
    <dgm:pt modelId="{CCC1A539-AC89-4611-B7E0-6B03EB47AC8C}" type="sibTrans" cxnId="{A0112148-709E-4550-831B-577102981A21}">
      <dgm:prSet/>
      <dgm:spPr/>
      <dgm:t>
        <a:bodyPr/>
        <a:lstStyle/>
        <a:p>
          <a:endParaRPr lang="ru-RU"/>
        </a:p>
      </dgm:t>
    </dgm:pt>
    <dgm:pt modelId="{556CE9BC-3B0D-4C55-A24A-CFE749B45D7C}" type="pres">
      <dgm:prSet presAssocID="{18D3E7CD-E138-4706-A595-19266B3886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F7DF1D-A080-4FD9-A4C6-214864BB378C}" type="pres">
      <dgm:prSet presAssocID="{1818C240-F98E-4558-858A-9C12375D8031}" presName="parentText" presStyleLbl="node1" presStyleIdx="0" presStyleCnt="2" custScaleY="579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236C0-720E-4D68-A998-6849CB27B254}" type="pres">
      <dgm:prSet presAssocID="{E47A72EA-BAD5-4D17-8C27-B7C9B8EE66FB}" presName="spacer" presStyleCnt="0"/>
      <dgm:spPr/>
    </dgm:pt>
    <dgm:pt modelId="{08C9E4B7-180B-4F59-852E-307AFBAC191C}" type="pres">
      <dgm:prSet presAssocID="{DE351DB9-7E65-46B8-AE65-8A4EC8DA2FA7}" presName="parentText" presStyleLbl="node1" presStyleIdx="1" presStyleCnt="2" custAng="0" custScaleY="501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280E16-A81F-49DB-8AB8-ABA5ED87304B}" srcId="{18D3E7CD-E138-4706-A595-19266B388681}" destId="{1818C240-F98E-4558-858A-9C12375D8031}" srcOrd="0" destOrd="0" parTransId="{0E3BF523-0202-44D3-9D61-81430F643921}" sibTransId="{E47A72EA-BAD5-4D17-8C27-B7C9B8EE66FB}"/>
    <dgm:cxn modelId="{87A90C78-D64F-4F39-940E-9DBDAA5CFD4E}" type="presOf" srcId="{1818C240-F98E-4558-858A-9C12375D8031}" destId="{52F7DF1D-A080-4FD9-A4C6-214864BB378C}" srcOrd="0" destOrd="0" presId="urn:microsoft.com/office/officeart/2005/8/layout/vList2"/>
    <dgm:cxn modelId="{B2E8B4EF-0B6B-467C-86AC-205C1C028F83}" type="presOf" srcId="{DE351DB9-7E65-46B8-AE65-8A4EC8DA2FA7}" destId="{08C9E4B7-180B-4F59-852E-307AFBAC191C}" srcOrd="0" destOrd="0" presId="urn:microsoft.com/office/officeart/2005/8/layout/vList2"/>
    <dgm:cxn modelId="{9E21D9FA-344A-4370-93C7-8700E6E310CD}" type="presOf" srcId="{18D3E7CD-E138-4706-A595-19266B388681}" destId="{556CE9BC-3B0D-4C55-A24A-CFE749B45D7C}" srcOrd="0" destOrd="0" presId="urn:microsoft.com/office/officeart/2005/8/layout/vList2"/>
    <dgm:cxn modelId="{A0112148-709E-4550-831B-577102981A21}" srcId="{18D3E7CD-E138-4706-A595-19266B388681}" destId="{DE351DB9-7E65-46B8-AE65-8A4EC8DA2FA7}" srcOrd="1" destOrd="0" parTransId="{04471DBE-0968-4B6C-808E-6E1BCF147882}" sibTransId="{CCC1A539-AC89-4611-B7E0-6B03EB47AC8C}"/>
    <dgm:cxn modelId="{04E003DB-EB03-4A4E-8FB4-C3FEF971F1D9}" type="presParOf" srcId="{556CE9BC-3B0D-4C55-A24A-CFE749B45D7C}" destId="{52F7DF1D-A080-4FD9-A4C6-214864BB378C}" srcOrd="0" destOrd="0" presId="urn:microsoft.com/office/officeart/2005/8/layout/vList2"/>
    <dgm:cxn modelId="{78787ADB-5CCA-40D6-A1EC-AEA08C5D1779}" type="presParOf" srcId="{556CE9BC-3B0D-4C55-A24A-CFE749B45D7C}" destId="{850236C0-720E-4D68-A998-6849CB27B254}" srcOrd="1" destOrd="0" presId="urn:microsoft.com/office/officeart/2005/8/layout/vList2"/>
    <dgm:cxn modelId="{340C36BA-2C14-4FB9-94C4-7BC39290BE5D}" type="presParOf" srcId="{556CE9BC-3B0D-4C55-A24A-CFE749B45D7C}" destId="{08C9E4B7-180B-4F59-852E-307AFBAC191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CF761A-DEFF-4527-8585-50DB22C1E5D8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8E7A37-3508-49DC-9B0F-EB59EBEBEDB8}">
      <dgm:prSet phldrT="[Текст]"/>
      <dgm:spPr/>
      <dgm:t>
        <a:bodyPr/>
        <a:lstStyle/>
        <a:p>
          <a:r>
            <a:rPr lang="ru-RU" dirty="0" smtClean="0"/>
            <a:t>Вопросы миграции: характеристики категорий мигрантов</a:t>
          </a:r>
          <a:endParaRPr lang="ru-RU" dirty="0"/>
        </a:p>
      </dgm:t>
    </dgm:pt>
    <dgm:pt modelId="{11F04B8C-7308-4A48-9946-0917D3076252}" type="parTrans" cxnId="{F1B7AE04-8C54-4762-A3C7-DF43C288E548}">
      <dgm:prSet/>
      <dgm:spPr/>
      <dgm:t>
        <a:bodyPr/>
        <a:lstStyle/>
        <a:p>
          <a:endParaRPr lang="ru-RU"/>
        </a:p>
      </dgm:t>
    </dgm:pt>
    <dgm:pt modelId="{201698C4-AA75-42FB-A957-8306726D28F3}" type="sibTrans" cxnId="{F1B7AE04-8C54-4762-A3C7-DF43C288E548}">
      <dgm:prSet/>
      <dgm:spPr/>
      <dgm:t>
        <a:bodyPr/>
        <a:lstStyle/>
        <a:p>
          <a:endParaRPr lang="ru-RU"/>
        </a:p>
      </dgm:t>
    </dgm:pt>
    <dgm:pt modelId="{330930F6-28C3-40CC-994A-68954066F871}">
      <dgm:prSet phldrT="[Текст]"/>
      <dgm:spPr/>
      <dgm:t>
        <a:bodyPr/>
        <a:lstStyle/>
        <a:p>
          <a:r>
            <a:rPr lang="ru-RU" dirty="0" smtClean="0"/>
            <a:t>Обзор НПА в области формирования системы социальной и культурной адаптации мигрантов</a:t>
          </a:r>
          <a:endParaRPr lang="ru-RU" dirty="0"/>
        </a:p>
      </dgm:t>
    </dgm:pt>
    <dgm:pt modelId="{0D9DC5B2-941B-47F4-B1C6-5B02CEA69D4B}" type="parTrans" cxnId="{E6FA9F93-EB66-41E4-AD66-9F8BC51320AD}">
      <dgm:prSet/>
      <dgm:spPr/>
      <dgm:t>
        <a:bodyPr/>
        <a:lstStyle/>
        <a:p>
          <a:endParaRPr lang="ru-RU"/>
        </a:p>
      </dgm:t>
    </dgm:pt>
    <dgm:pt modelId="{DB9F7052-0AED-439F-A9E5-7F0729E1C771}" type="sibTrans" cxnId="{E6FA9F93-EB66-41E4-AD66-9F8BC51320AD}">
      <dgm:prSet/>
      <dgm:spPr/>
      <dgm:t>
        <a:bodyPr/>
        <a:lstStyle/>
        <a:p>
          <a:endParaRPr lang="ru-RU"/>
        </a:p>
      </dgm:t>
    </dgm:pt>
    <dgm:pt modelId="{44035512-4F79-4FE5-9CA9-70AEEDDF0A6B}">
      <dgm:prSet phldrT="[Текст]"/>
      <dgm:spPr/>
      <dgm:t>
        <a:bodyPr/>
        <a:lstStyle/>
        <a:p>
          <a:r>
            <a:rPr lang="ru-RU" dirty="0" smtClean="0"/>
            <a:t>Создание системы социальной и культурной адаптации и интеграции иностранных граждан на территории Ленинградской области</a:t>
          </a:r>
          <a:endParaRPr lang="ru-RU" dirty="0"/>
        </a:p>
      </dgm:t>
    </dgm:pt>
    <dgm:pt modelId="{2EA386D6-7F07-4B45-8868-D700F738DF4E}" type="parTrans" cxnId="{85A6AE73-5D14-48D4-A1B4-F3A373CDCE88}">
      <dgm:prSet/>
      <dgm:spPr/>
      <dgm:t>
        <a:bodyPr/>
        <a:lstStyle/>
        <a:p>
          <a:endParaRPr lang="ru-RU"/>
        </a:p>
      </dgm:t>
    </dgm:pt>
    <dgm:pt modelId="{B7745C7E-745D-40E0-865D-BDAD245FD0FF}" type="sibTrans" cxnId="{85A6AE73-5D14-48D4-A1B4-F3A373CDCE88}">
      <dgm:prSet/>
      <dgm:spPr/>
      <dgm:t>
        <a:bodyPr/>
        <a:lstStyle/>
        <a:p>
          <a:endParaRPr lang="ru-RU"/>
        </a:p>
      </dgm:t>
    </dgm:pt>
    <dgm:pt modelId="{F3D0C99B-0EA4-4F3A-AE63-F1A7382BEB88}" type="pres">
      <dgm:prSet presAssocID="{51CF761A-DEFF-4527-8585-50DB22C1E5D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B9A7B7-079C-47B0-8069-84B88EF12102}" type="pres">
      <dgm:prSet presAssocID="{D38E7A37-3508-49DC-9B0F-EB59EBEBEDB8}" presName="composite" presStyleCnt="0"/>
      <dgm:spPr/>
    </dgm:pt>
    <dgm:pt modelId="{5645FDFC-9DEB-4A13-BBBF-1A5E793ACD2C}" type="pres">
      <dgm:prSet presAssocID="{D38E7A37-3508-49DC-9B0F-EB59EBEBEDB8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F47B69-7892-405B-9ECD-C432AEE08C91}" type="pres">
      <dgm:prSet presAssocID="{D38E7A37-3508-49DC-9B0F-EB59EBEBEDB8}" presName="rect2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74024D97-FEEC-470F-827A-EEF719AB9D45}" type="pres">
      <dgm:prSet presAssocID="{201698C4-AA75-42FB-A957-8306726D28F3}" presName="sibTrans" presStyleCnt="0"/>
      <dgm:spPr/>
    </dgm:pt>
    <dgm:pt modelId="{7400D3F4-5D91-4ADA-A568-F0BD80A0E46F}" type="pres">
      <dgm:prSet presAssocID="{330930F6-28C3-40CC-994A-68954066F871}" presName="composite" presStyleCnt="0"/>
      <dgm:spPr/>
    </dgm:pt>
    <dgm:pt modelId="{7F36E002-6FDA-4058-A2E6-4B6A65BF1FA3}" type="pres">
      <dgm:prSet presAssocID="{330930F6-28C3-40CC-994A-68954066F871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7CD06B-497A-4DE0-BF49-422907F63DDA}" type="pres">
      <dgm:prSet presAssocID="{330930F6-28C3-40CC-994A-68954066F871}" presName="rect2" presStyleLbl="fgImgPlac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192A627B-B95E-43A5-B995-540AAB0CD769}" type="pres">
      <dgm:prSet presAssocID="{DB9F7052-0AED-439F-A9E5-7F0729E1C771}" presName="sibTrans" presStyleCnt="0"/>
      <dgm:spPr/>
    </dgm:pt>
    <dgm:pt modelId="{0458D7BF-FC3D-4810-B04D-027549F0E79E}" type="pres">
      <dgm:prSet presAssocID="{44035512-4F79-4FE5-9CA9-70AEEDDF0A6B}" presName="composite" presStyleCnt="0"/>
      <dgm:spPr/>
    </dgm:pt>
    <dgm:pt modelId="{F2F2CFF0-3861-4EC3-ABDE-0FFB3A7B7FF5}" type="pres">
      <dgm:prSet presAssocID="{44035512-4F79-4FE5-9CA9-70AEEDDF0A6B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391FF-C06D-4EA8-B454-52137CF8A941}" type="pres">
      <dgm:prSet presAssocID="{44035512-4F79-4FE5-9CA9-70AEEDDF0A6B}" presName="rect2" presStyleLbl="fgImgPlace1" presStyleIdx="2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</dgm:ptLst>
  <dgm:cxnLst>
    <dgm:cxn modelId="{8BA1A113-6DCA-49D1-9468-076A01F3669D}" type="presOf" srcId="{D38E7A37-3508-49DC-9B0F-EB59EBEBEDB8}" destId="{5645FDFC-9DEB-4A13-BBBF-1A5E793ACD2C}" srcOrd="0" destOrd="0" presId="urn:microsoft.com/office/officeart/2008/layout/PictureStrips"/>
    <dgm:cxn modelId="{F1B7AE04-8C54-4762-A3C7-DF43C288E548}" srcId="{51CF761A-DEFF-4527-8585-50DB22C1E5D8}" destId="{D38E7A37-3508-49DC-9B0F-EB59EBEBEDB8}" srcOrd="0" destOrd="0" parTransId="{11F04B8C-7308-4A48-9946-0917D3076252}" sibTransId="{201698C4-AA75-42FB-A957-8306726D28F3}"/>
    <dgm:cxn modelId="{1D5F6E28-ABB7-4EA5-8A39-F956BACD53B3}" type="presOf" srcId="{330930F6-28C3-40CC-994A-68954066F871}" destId="{7F36E002-6FDA-4058-A2E6-4B6A65BF1FA3}" srcOrd="0" destOrd="0" presId="urn:microsoft.com/office/officeart/2008/layout/PictureStrips"/>
    <dgm:cxn modelId="{85A6AE73-5D14-48D4-A1B4-F3A373CDCE88}" srcId="{51CF761A-DEFF-4527-8585-50DB22C1E5D8}" destId="{44035512-4F79-4FE5-9CA9-70AEEDDF0A6B}" srcOrd="2" destOrd="0" parTransId="{2EA386D6-7F07-4B45-8868-D700F738DF4E}" sibTransId="{B7745C7E-745D-40E0-865D-BDAD245FD0FF}"/>
    <dgm:cxn modelId="{271838D4-B6B1-44F6-A757-FC04D16E9B34}" type="presOf" srcId="{44035512-4F79-4FE5-9CA9-70AEEDDF0A6B}" destId="{F2F2CFF0-3861-4EC3-ABDE-0FFB3A7B7FF5}" srcOrd="0" destOrd="0" presId="urn:microsoft.com/office/officeart/2008/layout/PictureStrips"/>
    <dgm:cxn modelId="{E3E0E2B7-00EA-4405-9054-9AD8686CE7AB}" type="presOf" srcId="{51CF761A-DEFF-4527-8585-50DB22C1E5D8}" destId="{F3D0C99B-0EA4-4F3A-AE63-F1A7382BEB88}" srcOrd="0" destOrd="0" presId="urn:microsoft.com/office/officeart/2008/layout/PictureStrips"/>
    <dgm:cxn modelId="{E6FA9F93-EB66-41E4-AD66-9F8BC51320AD}" srcId="{51CF761A-DEFF-4527-8585-50DB22C1E5D8}" destId="{330930F6-28C3-40CC-994A-68954066F871}" srcOrd="1" destOrd="0" parTransId="{0D9DC5B2-941B-47F4-B1C6-5B02CEA69D4B}" sibTransId="{DB9F7052-0AED-439F-A9E5-7F0729E1C771}"/>
    <dgm:cxn modelId="{C059018E-2275-41CF-BDEF-5F4356233F7C}" type="presParOf" srcId="{F3D0C99B-0EA4-4F3A-AE63-F1A7382BEB88}" destId="{61B9A7B7-079C-47B0-8069-84B88EF12102}" srcOrd="0" destOrd="0" presId="urn:microsoft.com/office/officeart/2008/layout/PictureStrips"/>
    <dgm:cxn modelId="{C6EBEE38-56CA-46AF-AF8E-69AB3944F60B}" type="presParOf" srcId="{61B9A7B7-079C-47B0-8069-84B88EF12102}" destId="{5645FDFC-9DEB-4A13-BBBF-1A5E793ACD2C}" srcOrd="0" destOrd="0" presId="urn:microsoft.com/office/officeart/2008/layout/PictureStrips"/>
    <dgm:cxn modelId="{B44295EB-03DE-448B-BF84-1A9DB3D59CF5}" type="presParOf" srcId="{61B9A7B7-079C-47B0-8069-84B88EF12102}" destId="{57F47B69-7892-405B-9ECD-C432AEE08C91}" srcOrd="1" destOrd="0" presId="urn:microsoft.com/office/officeart/2008/layout/PictureStrips"/>
    <dgm:cxn modelId="{59FC2D0A-BE0F-4B98-B58A-8559BF71EE57}" type="presParOf" srcId="{F3D0C99B-0EA4-4F3A-AE63-F1A7382BEB88}" destId="{74024D97-FEEC-470F-827A-EEF719AB9D45}" srcOrd="1" destOrd="0" presId="urn:microsoft.com/office/officeart/2008/layout/PictureStrips"/>
    <dgm:cxn modelId="{00B3DCA5-08EB-496E-8D1E-0383B8730076}" type="presParOf" srcId="{F3D0C99B-0EA4-4F3A-AE63-F1A7382BEB88}" destId="{7400D3F4-5D91-4ADA-A568-F0BD80A0E46F}" srcOrd="2" destOrd="0" presId="urn:microsoft.com/office/officeart/2008/layout/PictureStrips"/>
    <dgm:cxn modelId="{40213A0C-8AB0-47A6-9C7E-1872D1F7B9EB}" type="presParOf" srcId="{7400D3F4-5D91-4ADA-A568-F0BD80A0E46F}" destId="{7F36E002-6FDA-4058-A2E6-4B6A65BF1FA3}" srcOrd="0" destOrd="0" presId="urn:microsoft.com/office/officeart/2008/layout/PictureStrips"/>
    <dgm:cxn modelId="{9E4E77DA-F480-432F-8676-1E94C3DDDF6B}" type="presParOf" srcId="{7400D3F4-5D91-4ADA-A568-F0BD80A0E46F}" destId="{707CD06B-497A-4DE0-BF49-422907F63DDA}" srcOrd="1" destOrd="0" presId="urn:microsoft.com/office/officeart/2008/layout/PictureStrips"/>
    <dgm:cxn modelId="{9E075C8C-61DE-43D1-844B-68ABDD028386}" type="presParOf" srcId="{F3D0C99B-0EA4-4F3A-AE63-F1A7382BEB88}" destId="{192A627B-B95E-43A5-B995-540AAB0CD769}" srcOrd="3" destOrd="0" presId="urn:microsoft.com/office/officeart/2008/layout/PictureStrips"/>
    <dgm:cxn modelId="{D548C84C-71C8-4363-ADFB-1D054AAEB8E4}" type="presParOf" srcId="{F3D0C99B-0EA4-4F3A-AE63-F1A7382BEB88}" destId="{0458D7BF-FC3D-4810-B04D-027549F0E79E}" srcOrd="4" destOrd="0" presId="urn:microsoft.com/office/officeart/2008/layout/PictureStrips"/>
    <dgm:cxn modelId="{10388C93-DAC0-4270-85CD-21498D643E59}" type="presParOf" srcId="{0458D7BF-FC3D-4810-B04D-027549F0E79E}" destId="{F2F2CFF0-3861-4EC3-ABDE-0FFB3A7B7FF5}" srcOrd="0" destOrd="0" presId="urn:microsoft.com/office/officeart/2008/layout/PictureStrips"/>
    <dgm:cxn modelId="{831167A1-41CB-4050-B92C-6DF4F6B710A3}" type="presParOf" srcId="{0458D7BF-FC3D-4810-B04D-027549F0E79E}" destId="{B15391FF-C06D-4EA8-B454-52137CF8A94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40259F-AD63-4A9B-9B21-B096708A76F0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5EED87EF-E8C2-4B6E-98AC-95879365B9C4}">
      <dgm:prSet phldrT="[Текст]" custT="1"/>
      <dgm:spPr/>
      <dgm:t>
        <a:bodyPr/>
        <a:lstStyle/>
        <a:p>
          <a:endParaRPr lang="ru-RU" sz="3600" dirty="0"/>
        </a:p>
      </dgm:t>
    </dgm:pt>
    <dgm:pt modelId="{6921762C-A35B-4FCC-9F97-E052F19328A7}" type="parTrans" cxnId="{C6E387D5-57AC-4416-A53B-B678589EB7DA}">
      <dgm:prSet/>
      <dgm:spPr/>
      <dgm:t>
        <a:bodyPr/>
        <a:lstStyle/>
        <a:p>
          <a:endParaRPr lang="ru-RU"/>
        </a:p>
      </dgm:t>
    </dgm:pt>
    <dgm:pt modelId="{E62B15FD-4F4C-4A43-BA08-78B1B5C38F57}" type="sibTrans" cxnId="{C6E387D5-57AC-4416-A53B-B678589EB7DA}">
      <dgm:prSet/>
      <dgm:spPr/>
      <dgm:t>
        <a:bodyPr/>
        <a:lstStyle/>
        <a:p>
          <a:endParaRPr lang="ru-RU"/>
        </a:p>
      </dgm:t>
    </dgm:pt>
    <dgm:pt modelId="{34014BAD-737E-4C1D-87F2-8587554D397F}">
      <dgm:prSet phldrT="[Текст]"/>
      <dgm:spPr/>
      <dgm:t>
        <a:bodyPr/>
        <a:lstStyle/>
        <a:p>
          <a:r>
            <a:rPr lang="ru-RU" b="1" dirty="0" smtClean="0"/>
            <a:t>2 млн. 200 тыс. рублей</a:t>
          </a:r>
          <a:endParaRPr lang="ru-RU" b="1" dirty="0"/>
        </a:p>
      </dgm:t>
    </dgm:pt>
    <dgm:pt modelId="{BD05C75E-C293-4A26-B507-866A8D2C4766}" type="parTrans" cxnId="{8A1B774B-D3B7-4BD6-B956-84EB8B4A3926}">
      <dgm:prSet/>
      <dgm:spPr/>
      <dgm:t>
        <a:bodyPr/>
        <a:lstStyle/>
        <a:p>
          <a:endParaRPr lang="ru-RU"/>
        </a:p>
      </dgm:t>
    </dgm:pt>
    <dgm:pt modelId="{82613348-7A0F-4C4B-B0EE-45A333035B1C}" type="sibTrans" cxnId="{8A1B774B-D3B7-4BD6-B956-84EB8B4A3926}">
      <dgm:prSet/>
      <dgm:spPr/>
      <dgm:t>
        <a:bodyPr/>
        <a:lstStyle/>
        <a:p>
          <a:endParaRPr lang="ru-RU"/>
        </a:p>
      </dgm:t>
    </dgm:pt>
    <dgm:pt modelId="{812E74E2-BF8A-4215-A356-111F4157890E}" type="pres">
      <dgm:prSet presAssocID="{6740259F-AD63-4A9B-9B21-B096708A76F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ACAB47E-A069-43E3-AA8D-E09FFC7677AB}" type="pres">
      <dgm:prSet presAssocID="{5EED87EF-E8C2-4B6E-98AC-95879365B9C4}" presName="composite" presStyleCnt="0"/>
      <dgm:spPr/>
    </dgm:pt>
    <dgm:pt modelId="{204B79D0-EBEA-446C-975F-74E7D1747E55}" type="pres">
      <dgm:prSet presAssocID="{5EED87EF-E8C2-4B6E-98AC-95879365B9C4}" presName="ParentText" presStyleLbl="node1" presStyleIdx="0" presStyleCnt="1" custScaleX="92221" custScaleY="85365" custLinFactX="400000" custLinFactY="-1008501" custLinFactNeighborX="488387" custLinFactNeighborY="-1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019B5-E12B-4395-BABF-A8B0E5607E18}" type="pres">
      <dgm:prSet presAssocID="{5EED87EF-E8C2-4B6E-98AC-95879365B9C4}" presName="FinalChildText" presStyleLbl="revTx" presStyleIdx="0" presStyleCnt="1" custFlipVert="1" custFlipHor="1" custScaleX="362845" custScaleY="245210" custLinFactNeighborX="7600" custLinFactNeighborY="183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088CE1-3D55-4965-AB03-BB9CAEEAFAE4}" type="presOf" srcId="{34014BAD-737E-4C1D-87F2-8587554D397F}" destId="{15B019B5-E12B-4395-BABF-A8B0E5607E18}" srcOrd="0" destOrd="0" presId="urn:microsoft.com/office/officeart/2005/8/layout/StepDownProcess"/>
    <dgm:cxn modelId="{8A1B774B-D3B7-4BD6-B956-84EB8B4A3926}" srcId="{5EED87EF-E8C2-4B6E-98AC-95879365B9C4}" destId="{34014BAD-737E-4C1D-87F2-8587554D397F}" srcOrd="0" destOrd="0" parTransId="{BD05C75E-C293-4A26-B507-866A8D2C4766}" sibTransId="{82613348-7A0F-4C4B-B0EE-45A333035B1C}"/>
    <dgm:cxn modelId="{F246C3BB-F759-4311-B73B-D05AC60B1DE4}" type="presOf" srcId="{5EED87EF-E8C2-4B6E-98AC-95879365B9C4}" destId="{204B79D0-EBEA-446C-975F-74E7D1747E55}" srcOrd="0" destOrd="0" presId="urn:microsoft.com/office/officeart/2005/8/layout/StepDownProcess"/>
    <dgm:cxn modelId="{C6E387D5-57AC-4416-A53B-B678589EB7DA}" srcId="{6740259F-AD63-4A9B-9B21-B096708A76F0}" destId="{5EED87EF-E8C2-4B6E-98AC-95879365B9C4}" srcOrd="0" destOrd="0" parTransId="{6921762C-A35B-4FCC-9F97-E052F19328A7}" sibTransId="{E62B15FD-4F4C-4A43-BA08-78B1B5C38F57}"/>
    <dgm:cxn modelId="{89E61C43-F82C-4044-8C9D-B01AAAD50010}" type="presOf" srcId="{6740259F-AD63-4A9B-9B21-B096708A76F0}" destId="{812E74E2-BF8A-4215-A356-111F4157890E}" srcOrd="0" destOrd="0" presId="urn:microsoft.com/office/officeart/2005/8/layout/StepDownProcess"/>
    <dgm:cxn modelId="{7350475F-C9FC-4FC4-9EA6-1334B58B4F39}" type="presParOf" srcId="{812E74E2-BF8A-4215-A356-111F4157890E}" destId="{CACAB47E-A069-43E3-AA8D-E09FFC7677AB}" srcOrd="0" destOrd="0" presId="urn:microsoft.com/office/officeart/2005/8/layout/StepDownProcess"/>
    <dgm:cxn modelId="{8E84D3A1-F2FA-40AE-BB7D-DA77D8E00C28}" type="presParOf" srcId="{CACAB47E-A069-43E3-AA8D-E09FFC7677AB}" destId="{204B79D0-EBEA-446C-975F-74E7D1747E55}" srcOrd="0" destOrd="0" presId="urn:microsoft.com/office/officeart/2005/8/layout/StepDownProcess"/>
    <dgm:cxn modelId="{5CB2C4DB-93A8-474B-9084-BFB713071371}" type="presParOf" srcId="{CACAB47E-A069-43E3-AA8D-E09FFC7677AB}" destId="{15B019B5-E12B-4395-BABF-A8B0E5607E18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7DF1D-A080-4FD9-A4C6-214864BB378C}">
      <dsp:nvSpPr>
        <dsp:cNvPr id="0" name=""/>
        <dsp:cNvSpPr/>
      </dsp:nvSpPr>
      <dsp:spPr>
        <a:xfrm>
          <a:off x="0" y="13155"/>
          <a:ext cx="3600400" cy="2759226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Для муниципальных служащих</a:t>
          </a:r>
          <a:endParaRPr lang="ru-RU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4694" y="147849"/>
        <a:ext cx="3331012" cy="2489838"/>
      </dsp:txXfrm>
    </dsp:sp>
    <dsp:sp modelId="{08C9E4B7-180B-4F59-852E-307AFBAC191C}">
      <dsp:nvSpPr>
        <dsp:cNvPr id="0" name=""/>
        <dsp:cNvSpPr/>
      </dsp:nvSpPr>
      <dsp:spPr>
        <a:xfrm>
          <a:off x="0" y="2855902"/>
          <a:ext cx="3600400" cy="2387526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Для представителей национальных и иных общественных организаций, работающих </a:t>
          </a:r>
          <a:br>
            <a:rPr lang="ru-RU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 мигрантами Ленинградской области</a:t>
          </a:r>
          <a:endParaRPr lang="ru-RU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6549" y="2972451"/>
        <a:ext cx="3367302" cy="21544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5FDFC-9DEB-4A13-BBBF-1A5E793ACD2C}">
      <dsp:nvSpPr>
        <dsp:cNvPr id="0" name=""/>
        <dsp:cNvSpPr/>
      </dsp:nvSpPr>
      <dsp:spPr>
        <a:xfrm>
          <a:off x="1016079" y="429183"/>
          <a:ext cx="4240530" cy="13251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7579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Вопросы миграции: характеристики категорий мигрантов</a:t>
          </a:r>
          <a:endParaRPr lang="ru-RU" sz="1700" kern="1200" dirty="0"/>
        </a:p>
      </dsp:txBody>
      <dsp:txXfrm>
        <a:off x="1016079" y="429183"/>
        <a:ext cx="4240530" cy="1325165"/>
      </dsp:txXfrm>
    </dsp:sp>
    <dsp:sp modelId="{57F47B69-7892-405B-9ECD-C432AEE08C91}">
      <dsp:nvSpPr>
        <dsp:cNvPr id="0" name=""/>
        <dsp:cNvSpPr/>
      </dsp:nvSpPr>
      <dsp:spPr>
        <a:xfrm>
          <a:off x="839390" y="237770"/>
          <a:ext cx="927615" cy="139142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6E002-6FDA-4058-A2E6-4B6A65BF1FA3}">
      <dsp:nvSpPr>
        <dsp:cNvPr id="0" name=""/>
        <dsp:cNvSpPr/>
      </dsp:nvSpPr>
      <dsp:spPr>
        <a:xfrm>
          <a:off x="1016079" y="2097419"/>
          <a:ext cx="4240530" cy="13251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7579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Обзор НПА в области формирования системы социальной и культурной адаптации мигрантов</a:t>
          </a:r>
          <a:endParaRPr lang="ru-RU" sz="1700" kern="1200" dirty="0"/>
        </a:p>
      </dsp:txBody>
      <dsp:txXfrm>
        <a:off x="1016079" y="2097419"/>
        <a:ext cx="4240530" cy="1325165"/>
      </dsp:txXfrm>
    </dsp:sp>
    <dsp:sp modelId="{707CD06B-497A-4DE0-BF49-422907F63DDA}">
      <dsp:nvSpPr>
        <dsp:cNvPr id="0" name=""/>
        <dsp:cNvSpPr/>
      </dsp:nvSpPr>
      <dsp:spPr>
        <a:xfrm>
          <a:off x="839390" y="1906006"/>
          <a:ext cx="927615" cy="139142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2CFF0-3861-4EC3-ABDE-0FFB3A7B7FF5}">
      <dsp:nvSpPr>
        <dsp:cNvPr id="0" name=""/>
        <dsp:cNvSpPr/>
      </dsp:nvSpPr>
      <dsp:spPr>
        <a:xfrm>
          <a:off x="1016079" y="3765655"/>
          <a:ext cx="4240530" cy="13251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7579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Создание системы социальной и культурной адаптации и интеграции иностранных граждан на территории Ленинградской области</a:t>
          </a:r>
          <a:endParaRPr lang="ru-RU" sz="1700" kern="1200" dirty="0"/>
        </a:p>
      </dsp:txBody>
      <dsp:txXfrm>
        <a:off x="1016079" y="3765655"/>
        <a:ext cx="4240530" cy="1325165"/>
      </dsp:txXfrm>
    </dsp:sp>
    <dsp:sp modelId="{B15391FF-C06D-4EA8-B454-52137CF8A941}">
      <dsp:nvSpPr>
        <dsp:cNvPr id="0" name=""/>
        <dsp:cNvSpPr/>
      </dsp:nvSpPr>
      <dsp:spPr>
        <a:xfrm>
          <a:off x="839390" y="3574243"/>
          <a:ext cx="927615" cy="139142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B79D0-EBEA-446C-975F-74E7D1747E55}">
      <dsp:nvSpPr>
        <dsp:cNvPr id="0" name=""/>
        <dsp:cNvSpPr/>
      </dsp:nvSpPr>
      <dsp:spPr>
        <a:xfrm>
          <a:off x="372895" y="0"/>
          <a:ext cx="29781" cy="19296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373837" y="942"/>
        <a:ext cx="27897" cy="17412"/>
      </dsp:txXfrm>
    </dsp:sp>
    <dsp:sp modelId="{15B019B5-E12B-4395-BABF-A8B0E5607E18}">
      <dsp:nvSpPr>
        <dsp:cNvPr id="0" name=""/>
        <dsp:cNvSpPr/>
      </dsp:nvSpPr>
      <dsp:spPr>
        <a:xfrm flipH="1" flipV="1">
          <a:off x="160597" y="919"/>
          <a:ext cx="85221" cy="44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" b="1" kern="1200" dirty="0" smtClean="0"/>
            <a:t>2 млн. 200 тыс. рублей</a:t>
          </a:r>
          <a:endParaRPr lang="ru-RU" sz="400" b="1" kern="1200" dirty="0"/>
        </a:p>
      </dsp:txBody>
      <dsp:txXfrm rot="10800000">
        <a:off x="160597" y="919"/>
        <a:ext cx="85221" cy="44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8A0C8-94F1-4F36-8AF2-A206CAF8AF87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DEF68-B06D-4C5D-89A0-ADBAC056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28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8188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665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22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62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1977CBF-F15F-45F8-B5BF-D8E3FEE1889D}" type="slidenum">
              <a:rPr lang="ru-RU" altLang="ru-RU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65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b="1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187E21-75CA-4D89-90F1-46B31B1E39A4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04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8188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665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22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62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0F27C3C-E89C-4879-90A8-7774FE307BBD}" type="slidenum">
              <a:rPr lang="ru-RU" altLang="ru-RU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52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1%88%D0%BA%D0%BE%D0%BB%D0%B0%20%D0%B4%D0%BB%D1%8F%20%D0%BC%D0%B8%D0%B3%D1%80%D0%B0%D0%BD%D1%82%D0%BE%D0%B2&amp;stype=image&amp;lr=2&amp;noreask=1&amp;source=wiz#!/yandsearch?source=wiz&amp;text=&#1096;&#1082;&#1086;&#1083;&#1072; &#1076;&#1083;&#1103; &#1084;&#1080;&#1075;&#1088;&#1072;&#1085;&#1090;&#1086;&#1074;&amp;noreask=1&amp;pos=9&amp;rpt=simage&amp;lr=2&amp;uinfo=sw-1522-sh-730-fw-1289-fh-524-pd-1&amp;img_url=http%3A%2F%2Fnews.fergananews.com%2Fphotos%2F2006_09%2Fmigm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1%88%D0%BA%D0%BE%D0%BB%D0%B0%20%D0%B4%D0%BB%D1%8F%20%D0%BC%D0%B8%D0%B3%D1%80%D0%B0%D0%BD%D1%82%D0%BE%D0%B2&amp;stype=image&amp;lr=2&amp;noreask=1&amp;source=wiz#!/yandsearch?source=wiz&amp;text=&#1096;&#1082;&#1086;&#1083;&#1072; &#1076;&#1083;&#1103; &#1084;&#1080;&#1075;&#1088;&#1072;&#1085;&#1090;&#1086;&#1074;&amp;noreask=1&amp;pos=9&amp;rpt=simage&amp;lr=2&amp;uinfo=sw-1522-sh-730-fw-1289-fh-524-pd-1&amp;img_url=http%3A%2F%2Fnews.fergananews.com%2Fphotos%2F2006_09%2Fmigm.jp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3.jpeg"/><Relationship Id="rId7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4.xml"/><Relationship Id="rId9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1%88%D0%BA%D0%BE%D0%BB%D0%B0%20%D0%B4%D0%BB%D1%8F%20%D0%BC%D0%B8%D0%B3%D1%80%D0%B0%D0%BD%D1%82%D0%BE%D0%B2&amp;stype=image&amp;lr=2&amp;noreask=1&amp;source=wiz#!/yandsearch?source=wiz&amp;text=&#1096;&#1082;&#1086;&#1083;&#1072; &#1076;&#1083;&#1103; &#1084;&#1080;&#1075;&#1088;&#1072;&#1085;&#1090;&#1086;&#1074;&amp;noreask=1&amp;pos=9&amp;rpt=simage&amp;lr=2&amp;uinfo=sw-1522-sh-730-fw-1289-fh-524-pd-1&amp;img_url=http%3A%2F%2Fnews.fergananews.com%2Fphotos%2F2006_09%2Fmigm.jp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.png"/><Relationship Id="rId3" Type="http://schemas.openxmlformats.org/officeDocument/2006/relationships/image" Target="../media/image15.jpeg"/><Relationship Id="rId7" Type="http://schemas.openxmlformats.org/officeDocument/2006/relationships/diagramData" Target="../diagrams/data1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microsoft.com/office/2007/relationships/diagramDrawing" Target="../diagrams/drawing1.xml"/><Relationship Id="rId5" Type="http://schemas.openxmlformats.org/officeDocument/2006/relationships/image" Target="../media/image17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6.jpe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1%88%D0%BA%D0%BE%D0%BB%D0%B0%20%D0%B4%D0%BB%D1%8F%20%D0%BC%D0%B8%D0%B3%D1%80%D0%B0%D0%BD%D1%82%D0%BE%D0%B2&amp;stype=image&amp;lr=2&amp;noreask=1&amp;source=wiz#!/yandsearch?source=wiz&amp;text=&#1096;&#1082;&#1086;&#1083;&#1072; &#1076;&#1083;&#1103; &#1084;&#1080;&#1075;&#1088;&#1072;&#1085;&#1090;&#1086;&#1074;&amp;noreask=1&amp;pos=9&amp;rpt=simage&amp;lr=2&amp;uinfo=sw-1522-sh-730-fw-1289-fh-524-pd-1&amp;img_url=http%3A%2F%2Fnews.fergananews.com%2Fphotos%2F2006_09%2Fmigm.jp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4624"/>
            <a:ext cx="6120680" cy="12313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КООРДИНАЦИОННОЕ СОВЕЩАНИЕ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ПО ОБЕСПЕЧЕНИЮ ПРАВОПОРЯДКА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В ЛЕНИНГРАДСКОЙ ОБЛАСТИ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80120" cy="123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1507660"/>
            <a:ext cx="792088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председателя комитета по местному самоуправлению, межнациональным и межконфессиональным отношениям Ленинградской области Л.В. Бурак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адаптации и интеграции мигрантов как важнейший элемент реализации миграционной политики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Ленинградской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7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s_fayazova\Documents\2014\мигранты\встречи\встречи_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04111"/>
            <a:ext cx="39004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67136" y="476250"/>
            <a:ext cx="5436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Консультационные услуги для мигрантов  в  2014 году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0" name="Picture 3" descr="C:\Users\ss_fayazova\Documents\2014\мигранты\встречи\встречи_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21163"/>
            <a:ext cx="1873250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C:\Users\ss_fayazova\Documents\2014\мигранты\встречи\встречи_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70025"/>
            <a:ext cx="3167062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634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C:\Users\ss_fayazova\Documents\2014\мигранты\встречи\встречи_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8" y="1198563"/>
            <a:ext cx="4116387" cy="2446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C:\Users\ss_fayazova\Documents\2014\мигранты\встречи\встречи_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8" y="3789362"/>
            <a:ext cx="4116387" cy="2593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C:\Users\ss_fayazova\Documents\2014\мигранты\встречи\встречи_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81" y="1480604"/>
            <a:ext cx="3672408" cy="5184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7" y="333375"/>
            <a:ext cx="5654441" cy="83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Консультационные услуги для мигрантов  в  2014 году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02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Documents and Settings\User\Рабочий стол\мигранты\978-5-86547-738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225" y="2997200"/>
            <a:ext cx="2062163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3860800"/>
            <a:ext cx="2016125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49825" y="1704228"/>
            <a:ext cx="39830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Справочник 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«Добро пожаловать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Ленинградскую область»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225" y="1704228"/>
            <a:ext cx="3983037" cy="1201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Комплексный мини-курс русского языка для трудовых мигрантов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67136" y="333375"/>
            <a:ext cx="5575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Консультационные услуги для мигрантов  в  2014 году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b="5235"/>
          <a:stretch>
            <a:fillRect/>
          </a:stretch>
        </p:blipFill>
        <p:spPr bwMode="auto">
          <a:xfrm>
            <a:off x="5711825" y="3041650"/>
            <a:ext cx="2460625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680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46081"/>
            <a:ext cx="6510973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для мигрантов</a:t>
            </a:r>
            <a:b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 приехали в Ленинградскую область»</a:t>
            </a:r>
            <a:b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2015 г.</a:t>
            </a:r>
          </a:p>
          <a:p>
            <a:pPr>
              <a:defRPr/>
            </a:pPr>
            <a:endParaRPr lang="ru-RU" alt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algn="just">
              <a:buFont typeface="Arial" charset="0"/>
              <a:buNone/>
              <a:defRPr/>
            </a:pPr>
            <a:r>
              <a:rPr lang="ru-RU" altLang="ru-RU" sz="2800" b="1" dirty="0"/>
              <a:t>Участники проекта:</a:t>
            </a:r>
          </a:p>
          <a:p>
            <a:pPr marL="114300">
              <a:buFont typeface="Arial" charset="0"/>
              <a:buNone/>
              <a:defRPr/>
            </a:pPr>
            <a:r>
              <a:rPr lang="ru-RU" altLang="ru-RU" sz="2800" dirty="0"/>
              <a:t>6 МР (Всеволожский, Выборгский, Гатчинский, Ломоносовский, Кировский, </a:t>
            </a:r>
            <a:r>
              <a:rPr lang="ru-RU" altLang="ru-RU" sz="2800" dirty="0" err="1"/>
              <a:t>Тосненский</a:t>
            </a:r>
            <a:r>
              <a:rPr lang="ru-RU" altLang="ru-RU" sz="2800" dirty="0"/>
              <a:t>)</a:t>
            </a:r>
          </a:p>
          <a:p>
            <a:pPr marL="114300">
              <a:buFont typeface="Arial" charset="0"/>
              <a:buNone/>
              <a:defRPr/>
            </a:pP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 модуля:</a:t>
            </a:r>
          </a:p>
          <a:p>
            <a:pPr marL="342900" indent="-342900">
              <a:buFontTx/>
              <a:buChar char="-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специалистов;</a:t>
            </a:r>
          </a:p>
          <a:p>
            <a:pPr marL="342900" indent="-342900">
              <a:buFontTx/>
              <a:buChar char="-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трудовых мигрантов;</a:t>
            </a:r>
          </a:p>
          <a:p>
            <a:pPr marL="342900" indent="-342900">
              <a:buFontTx/>
              <a:buChar char="-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детей-мигрантов</a:t>
            </a:r>
          </a:p>
          <a:p>
            <a:pPr>
              <a:defRPr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15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49" b="4713"/>
          <a:stretch>
            <a:fillRect/>
          </a:stretch>
        </p:blipFill>
        <p:spPr bwMode="auto">
          <a:xfrm>
            <a:off x="389533" y="1480605"/>
            <a:ext cx="8022034" cy="519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1547664" y="260350"/>
            <a:ext cx="55824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Arial" charset="0"/>
              </a:rPr>
              <a:t>Проект «Школа для мигранта» «Вы приехали в Ленинградскую область» - 2015 год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6488" y="2017713"/>
            <a:ext cx="431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9025" y="2997200"/>
            <a:ext cx="3587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9113" y="4292600"/>
            <a:ext cx="5048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875" y="3779838"/>
            <a:ext cx="5048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0550" y="3817938"/>
            <a:ext cx="3587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1275" y="4262438"/>
            <a:ext cx="4333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28682" name="TextBox 10"/>
          <p:cNvSpPr txBox="1">
            <a:spLocks noChangeArrowheads="1"/>
          </p:cNvSpPr>
          <p:nvPr/>
        </p:nvSpPr>
        <p:spPr bwMode="auto">
          <a:xfrm>
            <a:off x="2808288" y="1740693"/>
            <a:ext cx="3313113" cy="923925"/>
          </a:xfrm>
          <a:prstGeom prst="rect">
            <a:avLst/>
          </a:prstGeom>
          <a:solidFill>
            <a:srgbClr val="FF9933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charset="0"/>
              </a:rPr>
              <a:t>1 - Выборгский район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charset="0"/>
              </a:rPr>
              <a:t>2 - Всеволожский район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charset="0"/>
              </a:rPr>
              <a:t>3 - Гатчинский район</a:t>
            </a:r>
          </a:p>
        </p:txBody>
      </p:sp>
      <p:sp>
        <p:nvSpPr>
          <p:cNvPr id="28683" name="TextBox 11"/>
          <p:cNvSpPr txBox="1">
            <a:spLocks noChangeArrowheads="1"/>
          </p:cNvSpPr>
          <p:nvPr/>
        </p:nvSpPr>
        <p:spPr bwMode="auto">
          <a:xfrm>
            <a:off x="3851275" y="5403056"/>
            <a:ext cx="3529013" cy="922337"/>
          </a:xfrm>
          <a:prstGeom prst="rect">
            <a:avLst/>
          </a:prstGeom>
          <a:solidFill>
            <a:srgbClr val="FF9933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charset="0"/>
              </a:rPr>
              <a:t>4 - Ломоносовский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charset="0"/>
              </a:rPr>
              <a:t>5 - Кировский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charset="0"/>
              </a:rPr>
              <a:t>6 -</a:t>
            </a:r>
            <a:r>
              <a:rPr lang="ru-RU" altLang="ru-RU" sz="1800" b="1" dirty="0" err="1">
                <a:latin typeface="Arial" charset="0"/>
              </a:rPr>
              <a:t>Тосненский</a:t>
            </a:r>
            <a:r>
              <a:rPr lang="ru-RU" altLang="ru-RU" sz="1800" b="1" dirty="0">
                <a:latin typeface="Arial" charset="0"/>
              </a:rPr>
              <a:t> район </a:t>
            </a:r>
          </a:p>
        </p:txBody>
      </p:sp>
      <p:sp>
        <p:nvSpPr>
          <p:cNvPr id="28684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2700" dir="5400000" sx="102000" sy="102000" rotWithShape="0">
              <a:srgbClr val="00000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78D86"/>
                    </a:gs>
                    <a:gs pos="48000">
                      <a:srgbClr val="CBC5C1"/>
                    </a:gs>
                    <a:gs pos="100000">
                      <a:srgbClr val="EBE7E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5776D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8685" name="Rectangle 5">
            <a:hlinkClick r:id="rId3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2700" dir="5400000" sx="102000" sy="102000" rotWithShape="0">
              <a:srgbClr val="00000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78D86"/>
                    </a:gs>
                    <a:gs pos="48000">
                      <a:srgbClr val="CBC5C1"/>
                    </a:gs>
                    <a:gs pos="100000">
                      <a:srgbClr val="EBE7E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5776D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8686" name="Rectangle 6">
            <a:hlinkClick r:id="rId3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2700" dir="5400000" sx="102000" sy="102000" rotWithShape="0">
              <a:srgbClr val="00000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78D86"/>
                    </a:gs>
                    <a:gs pos="48000">
                      <a:srgbClr val="CBC5C1"/>
                    </a:gs>
                    <a:gs pos="100000">
                      <a:srgbClr val="EBE7E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5776D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15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12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0" t="18333" r="13458" b="9485"/>
          <a:stretch>
            <a:fillRect/>
          </a:stretch>
        </p:blipFill>
        <p:spPr bwMode="auto">
          <a:xfrm>
            <a:off x="4932040" y="1700808"/>
            <a:ext cx="3728343" cy="4812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t="5093" r="15781" b="9897"/>
          <a:stretch/>
        </p:blipFill>
        <p:spPr bwMode="auto">
          <a:xfrm>
            <a:off x="737320" y="1702976"/>
            <a:ext cx="3537273" cy="4832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20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63689" y="198438"/>
            <a:ext cx="5184575" cy="120032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prstClr val="black"/>
                </a:solidFill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defRPr/>
            </a:pPr>
            <a:r>
              <a:rPr lang="ru-RU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</a:t>
            </a:r>
            <a:r>
              <a:rPr lang="ru-RU" alt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консультативных мероприятий для трудовых мигрантов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23" name="Номер слайда 11"/>
          <p:cNvSpPr txBox="1">
            <a:spLocks noGrp="1"/>
          </p:cNvSpPr>
          <p:nvPr/>
        </p:nvSpPr>
        <p:spPr bwMode="auto">
          <a:xfrm>
            <a:off x="6516688" y="63817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9794CAB-9FB6-4103-B868-611D029296E1}" type="slidenum">
              <a:rPr lang="ru-RU" altLang="ru-RU" sz="1200" b="1">
                <a:solidFill>
                  <a:schemeClr val="tx2"/>
                </a:solidFill>
                <a:latin typeface="Century Gothic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ru-RU" altLang="ru-RU" sz="1200" b="1">
              <a:solidFill>
                <a:schemeClr val="tx2"/>
              </a:solidFill>
              <a:latin typeface="Century Gothic" pitchFamily="34" charset="0"/>
            </a:endParaRPr>
          </a:p>
        </p:txBody>
      </p:sp>
      <p:pic>
        <p:nvPicPr>
          <p:cNvPr id="46090" name="Picture 11" descr="C:\Users\av_drushlyakov\Downloads\плакат 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611" y="1480604"/>
            <a:ext cx="3743969" cy="5110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80" y="1916831"/>
            <a:ext cx="5302407" cy="396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082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1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ABA67B7D-238F-489B-984F-9AB2CD593D9A}" type="slidenum">
              <a:rPr lang="ru-RU" altLang="ru-RU" sz="1200" b="1">
                <a:solidFill>
                  <a:schemeClr val="tx2"/>
                </a:solidFill>
                <a:latin typeface="Century Gothic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ru-RU" altLang="ru-RU" sz="1200" b="1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31747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41F88E9-D6DA-4A9D-8BB5-29D363349565}" type="slidenum">
              <a:rPr lang="ru-RU" altLang="ru-RU" sz="1400" smtClean="0">
                <a:solidFill>
                  <a:schemeClr val="tx2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5845" name="Прямоугольник 3"/>
          <p:cNvSpPr>
            <a:spLocks noChangeArrowheads="1"/>
          </p:cNvSpPr>
          <p:nvPr/>
        </p:nvSpPr>
        <p:spPr bwMode="auto">
          <a:xfrm>
            <a:off x="1547813" y="404813"/>
            <a:ext cx="55822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Карманный справочник мигранта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«Добро пожаловать в Ленинградскую область»</a:t>
            </a:r>
          </a:p>
        </p:txBody>
      </p:sp>
      <p:sp>
        <p:nvSpPr>
          <p:cNvPr id="31749" name="Прямоугольник 4"/>
          <p:cNvSpPr>
            <a:spLocks noChangeArrowheads="1"/>
          </p:cNvSpPr>
          <p:nvPr/>
        </p:nvSpPr>
        <p:spPr bwMode="auto">
          <a:xfrm>
            <a:off x="5167313" y="5988050"/>
            <a:ext cx="325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charset="0"/>
              </a:rPr>
              <a:t>(тираж 1500 экземпляров)</a:t>
            </a:r>
          </a:p>
        </p:txBody>
      </p: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91902"/>
            <a:ext cx="2592338" cy="1693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22" y="3789040"/>
            <a:ext cx="2628627" cy="1910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50" name="Picture 10" descr="C:\Users\av_drushlyakov\Downloads\справочник _ обложка _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0" b="3680"/>
          <a:stretch/>
        </p:blipFill>
        <p:spPr bwMode="auto">
          <a:xfrm>
            <a:off x="790253" y="1581944"/>
            <a:ext cx="3784600" cy="4287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6" t="20926" r="27604" b="9352"/>
          <a:stretch/>
        </p:blipFill>
        <p:spPr bwMode="auto">
          <a:xfrm>
            <a:off x="971600" y="1736314"/>
            <a:ext cx="3744415" cy="4974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422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95288" y="1557338"/>
            <a:ext cx="8137525" cy="25193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8150" y="4221163"/>
            <a:ext cx="8137525" cy="18716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772" name="Заголовок 1"/>
          <p:cNvSpPr>
            <a:spLocks noGrp="1"/>
          </p:cNvSpPr>
          <p:nvPr>
            <p:ph type="title"/>
          </p:nvPr>
        </p:nvSpPr>
        <p:spPr>
          <a:xfrm>
            <a:off x="1367136" y="188913"/>
            <a:ext cx="5869160" cy="9906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3200" b="1" dirty="0" smtClean="0"/>
              <a:t>Краткосрочные курсы социальной адаптации </a:t>
            </a:r>
            <a:br>
              <a:rPr lang="ru-RU" altLang="ru-RU" sz="3200" b="1" dirty="0" smtClean="0"/>
            </a:br>
            <a:r>
              <a:rPr lang="ru-RU" altLang="ru-RU" sz="3200" b="1" dirty="0" smtClean="0"/>
              <a:t>детей-мигрантов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endParaRPr lang="ru-RU" dirty="0" smtClean="0"/>
          </a:p>
          <a:p>
            <a:pPr marL="0" indent="0" algn="ctr" eaLnBrk="1" hangingPunct="1">
              <a:buFont typeface="Wingdings 3" pitchFamily="18" charset="2"/>
              <a:buNone/>
              <a:defRPr/>
            </a:pPr>
            <a:r>
              <a:rPr lang="ru-RU" dirty="0" smtClean="0"/>
              <a:t>Программа курсов разрабатывается по итогам работы фокус-групп, </a:t>
            </a:r>
            <a:r>
              <a:rPr lang="ru-RU" dirty="0"/>
              <a:t>направленных на выявление целевой аудитории </a:t>
            </a:r>
            <a:r>
              <a:rPr lang="ru-RU" dirty="0" smtClean="0"/>
              <a:t>и </a:t>
            </a:r>
            <a:r>
              <a:rPr lang="ru-RU" dirty="0"/>
              <a:t>конкретных проблем, связанных с социальной адаптацией детей-мигрантов в Ленинградской области. </a:t>
            </a:r>
            <a:endParaRPr lang="ru-RU" dirty="0" smtClean="0"/>
          </a:p>
          <a:p>
            <a:pPr eaLnBrk="1" hangingPunct="1">
              <a:defRPr/>
            </a:pPr>
            <a:endParaRPr lang="ru-RU" dirty="0"/>
          </a:p>
          <a:p>
            <a:pPr marL="0" indent="0" algn="ctr" eaLnBrk="1" hangingPunct="1">
              <a:buFont typeface="Wingdings 3" pitchFamily="18" charset="2"/>
              <a:buNone/>
              <a:defRPr/>
            </a:pPr>
            <a:r>
              <a:rPr lang="ru-RU" dirty="0" smtClean="0"/>
              <a:t>Состав фокус-групп: учителя, воспитатели </a:t>
            </a:r>
            <a:r>
              <a:rPr lang="ru-RU" dirty="0"/>
              <a:t>дошкольных образовательных учреждений, </a:t>
            </a:r>
            <a:r>
              <a:rPr lang="ru-RU" dirty="0" smtClean="0"/>
              <a:t>директора </a:t>
            </a:r>
            <a:r>
              <a:rPr lang="ru-RU" dirty="0"/>
              <a:t>школ и дошкольных образовательных </a:t>
            </a:r>
            <a:r>
              <a:rPr lang="ru-RU" dirty="0" smtClean="0"/>
              <a:t>учреждений, родительский актив. </a:t>
            </a:r>
            <a:endParaRPr lang="ru-RU" dirty="0"/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3277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7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85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AV_DRU~1\AppData\Local\Temp\Rar$DR28.464\в комитет\Тосно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507" y="1387252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C:\Users\AV_DRU~1\AppData\Local\Temp\Rar$DR17.464\в комитет\Гатчина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8933"/>
            <a:ext cx="3453433" cy="2590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7" name="Picture 5" descr="C:\Users\AV_DRU~1\AppData\Local\Temp\Rar$DR09.465\в комитет\Выборг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7719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C:\Users\AV_DRU~1\AppData\Local\Temp\Rar$DR34.464\в комитет\Всеволожск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5430"/>
            <a:ext cx="3456384" cy="2592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Заголовок 1"/>
          <p:cNvSpPr txBox="1">
            <a:spLocks/>
          </p:cNvSpPr>
          <p:nvPr/>
        </p:nvSpPr>
        <p:spPr bwMode="auto">
          <a:xfrm>
            <a:off x="1475656" y="150546"/>
            <a:ext cx="5762962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547688" indent="-2730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822325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096963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3716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1828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286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2743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2004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solidFill>
                  <a:schemeClr val="tx2"/>
                </a:solidFill>
                <a:latin typeface="Cambria" pitchFamily="18" charset="0"/>
              </a:rPr>
              <a:t>Краткосрочные курсы социальной адаптации детей-мигрантов</a:t>
            </a:r>
          </a:p>
        </p:txBody>
      </p:sp>
      <p:pic>
        <p:nvPicPr>
          <p:cNvPr id="7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1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1142" y="116632"/>
            <a:ext cx="5957162" cy="128215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социально-культурной адаптации мигрантов в Ленинградской области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370"/>
            <a:ext cx="1081313" cy="123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2124312" cy="14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alfa-dialog.ru/sites/default/files/bue/images/2017250517053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262" r="2075"/>
          <a:stretch/>
        </p:blipFill>
        <p:spPr bwMode="auto">
          <a:xfrm>
            <a:off x="179513" y="1556792"/>
            <a:ext cx="3960440" cy="232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herzen.spb.ru/uploads/dekanat52/images/%D0%BE%D0%B1%D0%BB%D0%BE%D0%B6%D0%BA%D0%B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22" y="2492896"/>
            <a:ext cx="2444492" cy="36216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pecial.msu.lenobl.ru/Pictures/photogallery/big/14068128561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25" y="3933056"/>
            <a:ext cx="3878012" cy="28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regnum.ru/uploads/pictures/news/2017/08/16/regnum_picture_150289319326043_norma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20" y="2132856"/>
            <a:ext cx="2017417" cy="13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0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46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0DBE7D7-CADB-4485-B120-950F7947806D}" type="slidenum">
              <a:rPr lang="ru-RU" altLang="ru-RU" sz="1400" smtClean="0">
                <a:solidFill>
                  <a:schemeClr val="tx2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8" y="1700808"/>
            <a:ext cx="3588007" cy="4851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00808"/>
            <a:ext cx="3696264" cy="4851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918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313790C-B614-497F-9957-498CE6A7E38C}" type="slidenum">
              <a:rPr lang="ru-RU" altLang="ru-RU" sz="1400" smtClean="0">
                <a:solidFill>
                  <a:schemeClr val="tx2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5790152" cy="3256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2776"/>
            <a:ext cx="5790152" cy="3256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35" y="3601039"/>
            <a:ext cx="5790152" cy="3256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52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548680"/>
            <a:ext cx="6905203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для мигрантов</a:t>
            </a:r>
            <a:b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 приехали в Ленинградскую область»</a:t>
            </a:r>
            <a:b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2016 г.</a:t>
            </a:r>
          </a:p>
          <a:p>
            <a:pPr>
              <a:defRPr/>
            </a:pPr>
            <a:endParaRPr lang="ru-RU" alt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algn="just">
              <a:buFont typeface="Arial" charset="0"/>
              <a:buNone/>
              <a:defRPr/>
            </a:pPr>
            <a:r>
              <a:rPr lang="ru-RU" altLang="ru-RU" sz="2800" b="1" dirty="0"/>
              <a:t>Участники проекта:</a:t>
            </a:r>
          </a:p>
          <a:p>
            <a:pPr marL="114300">
              <a:buFont typeface="Arial" charset="0"/>
              <a:buNone/>
              <a:defRPr/>
            </a:pPr>
            <a:r>
              <a:rPr lang="ru-RU" altLang="ru-RU" sz="2800" dirty="0"/>
              <a:t>6 МР (Всеволожский, Выборгский, Гатчинский, Ломоносовский, Кировский, </a:t>
            </a:r>
            <a:r>
              <a:rPr lang="ru-RU" altLang="ru-RU" sz="2800" dirty="0" err="1"/>
              <a:t>Тосненский</a:t>
            </a:r>
            <a:r>
              <a:rPr lang="ru-RU" altLang="ru-RU" sz="2800" dirty="0"/>
              <a:t>)</a:t>
            </a:r>
          </a:p>
          <a:p>
            <a:pPr marL="114300">
              <a:buFont typeface="Arial" charset="0"/>
              <a:buNone/>
              <a:defRPr/>
            </a:pP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 модуля:</a:t>
            </a:r>
          </a:p>
          <a:p>
            <a:pPr marL="342900" indent="-342900">
              <a:buFontTx/>
              <a:buChar char="-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специалистов;</a:t>
            </a:r>
          </a:p>
          <a:p>
            <a:pPr marL="342900" indent="-342900">
              <a:buFontTx/>
              <a:buChar char="-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трудовых мигрантов;</a:t>
            </a:r>
          </a:p>
          <a:p>
            <a:pPr marL="342900" indent="-342900">
              <a:buFontTx/>
              <a:buChar char="-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детей-мигрантов</a:t>
            </a:r>
          </a:p>
          <a:p>
            <a:pPr>
              <a:defRPr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49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779" r="25572" b="7777"/>
          <a:stretch>
            <a:fillRect/>
          </a:stretch>
        </p:blipFill>
        <p:spPr bwMode="auto">
          <a:xfrm>
            <a:off x="1043608" y="1227891"/>
            <a:ext cx="7900367" cy="537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1619671" y="0"/>
            <a:ext cx="551042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Arial" charset="0"/>
              </a:rPr>
              <a:t>«</a:t>
            </a:r>
            <a:r>
              <a:rPr lang="ru-RU" altLang="ru-RU" sz="2000" b="1" dirty="0">
                <a:latin typeface="Arial" charset="0"/>
              </a:rPr>
              <a:t>Школа мигранта. Добро пожаловать в Ленинградскую область» </a:t>
            </a:r>
            <a:r>
              <a:rPr lang="en-US" altLang="ru-RU" sz="2000" b="1" dirty="0">
                <a:solidFill>
                  <a:srgbClr val="FF0000"/>
                </a:solidFill>
                <a:latin typeface="Arial" charset="0"/>
              </a:rPr>
              <a:t>- </a:t>
            </a:r>
            <a:r>
              <a:rPr lang="ru-RU" altLang="ru-RU" sz="2000" b="1" dirty="0">
                <a:solidFill>
                  <a:srgbClr val="FF0000"/>
                </a:solidFill>
                <a:latin typeface="Arial" charset="0"/>
              </a:rPr>
              <a:t>2016 года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6763" y="2028825"/>
            <a:ext cx="431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0913" y="2894013"/>
            <a:ext cx="3587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2113" y="4294188"/>
            <a:ext cx="5048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1413" y="3748088"/>
            <a:ext cx="5048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063" y="4024313"/>
            <a:ext cx="3587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1275" y="4478338"/>
            <a:ext cx="4333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37898" name="TextBox 10"/>
          <p:cNvSpPr txBox="1">
            <a:spLocks noChangeArrowheads="1"/>
          </p:cNvSpPr>
          <p:nvPr/>
        </p:nvSpPr>
        <p:spPr bwMode="auto">
          <a:xfrm>
            <a:off x="1111005" y="1325371"/>
            <a:ext cx="3314700" cy="923925"/>
          </a:xfrm>
          <a:prstGeom prst="rect">
            <a:avLst/>
          </a:prstGeom>
          <a:solidFill>
            <a:srgbClr val="FF9933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charset="0"/>
              </a:rPr>
              <a:t>1-Выборгский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charset="0"/>
              </a:rPr>
              <a:t>2- Всеволожский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charset="0"/>
              </a:rPr>
              <a:t>3-Гатчинский район</a:t>
            </a:r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5218113" y="1566862"/>
            <a:ext cx="3529012" cy="923925"/>
          </a:xfrm>
          <a:prstGeom prst="rect">
            <a:avLst/>
          </a:prstGeom>
          <a:solidFill>
            <a:srgbClr val="FF9933">
              <a:alpha val="43137"/>
            </a:srgb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4- Ломоносовский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5- Сосновый Бор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6-Тосненский район </a:t>
            </a:r>
          </a:p>
        </p:txBody>
      </p:sp>
      <p:sp>
        <p:nvSpPr>
          <p:cNvPr id="37900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2700" dir="5400000" sx="102000" sy="102000" rotWithShape="0">
              <a:srgbClr val="00000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78D86"/>
                    </a:gs>
                    <a:gs pos="48000">
                      <a:srgbClr val="CBC5C1"/>
                    </a:gs>
                    <a:gs pos="100000">
                      <a:srgbClr val="EBE7E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5776D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7901" name="Rectangle 5">
            <a:hlinkClick r:id="rId3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2700" dir="5400000" sx="102000" sy="102000" rotWithShape="0">
              <a:srgbClr val="00000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78D86"/>
                    </a:gs>
                    <a:gs pos="48000">
                      <a:srgbClr val="CBC5C1"/>
                    </a:gs>
                    <a:gs pos="100000">
                      <a:srgbClr val="EBE7E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5776D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7902" name="Rectangle 6">
            <a:hlinkClick r:id="rId3"/>
          </p:cNvPr>
          <p:cNvSpPr>
            <a:spLocks noChangeArrowheads="1"/>
          </p:cNvSpPr>
          <p:nvPr/>
        </p:nvSpPr>
        <p:spPr bwMode="auto">
          <a:xfrm>
            <a:off x="304800" y="26035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2700" dir="5400000" sx="102000" sy="102000" rotWithShape="0">
              <a:srgbClr val="00000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78D86"/>
                    </a:gs>
                    <a:gs pos="48000">
                      <a:srgbClr val="CBC5C1"/>
                    </a:gs>
                    <a:gs pos="100000">
                      <a:srgbClr val="EBE7E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5776D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37903" name="TextBox 11"/>
          <p:cNvSpPr txBox="1">
            <a:spLocks noChangeArrowheads="1"/>
          </p:cNvSpPr>
          <p:nvPr/>
        </p:nvSpPr>
        <p:spPr bwMode="auto">
          <a:xfrm>
            <a:off x="703263" y="5678488"/>
            <a:ext cx="3530600" cy="923925"/>
          </a:xfrm>
          <a:prstGeom prst="rect">
            <a:avLst/>
          </a:prstGeom>
          <a:solidFill>
            <a:srgbClr val="FF9933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7- Волосовский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8- Кировский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9-Тихвинский район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2013" y="4611688"/>
            <a:ext cx="5048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67463" y="3925888"/>
            <a:ext cx="4333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30713" y="3840163"/>
            <a:ext cx="4333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37907" name="TextBox 11"/>
          <p:cNvSpPr txBox="1">
            <a:spLocks noChangeArrowheads="1"/>
          </p:cNvSpPr>
          <p:nvPr/>
        </p:nvSpPr>
        <p:spPr bwMode="auto">
          <a:xfrm>
            <a:off x="5313363" y="5653088"/>
            <a:ext cx="3529012" cy="923925"/>
          </a:xfrm>
          <a:prstGeom prst="rect">
            <a:avLst/>
          </a:prstGeom>
          <a:solidFill>
            <a:srgbClr val="FF9933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10- Волховский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11- Киришский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35600" y="3471863"/>
            <a:ext cx="5048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18113" y="4389438"/>
            <a:ext cx="5048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</p:txBody>
      </p:sp>
      <p:pic>
        <p:nvPicPr>
          <p:cNvPr id="22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1246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ss_fayazova\Documents\2014\мигранты\встречи\встречи_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1" y="1988840"/>
            <a:ext cx="3341384" cy="221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476250"/>
            <a:ext cx="5654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Консультационные услуги для мигрантов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6" name="Picture 4" descr="C:\Users\ss_fayazova\Documents\2014\мигранты\встречи\встречи_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07247"/>
            <a:ext cx="3167062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05064"/>
            <a:ext cx="3392081" cy="253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2042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407740" y="-16798"/>
            <a:ext cx="5256585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для детей-мигрантов</a:t>
            </a: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048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75" r="8408" b="14372"/>
          <a:stretch>
            <a:fillRect/>
          </a:stretch>
        </p:blipFill>
        <p:spPr bwMode="auto">
          <a:xfrm>
            <a:off x="468313" y="1566619"/>
            <a:ext cx="3114675" cy="2165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48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6"/>
          <a:stretch>
            <a:fillRect/>
          </a:stretch>
        </p:blipFill>
        <p:spPr bwMode="auto">
          <a:xfrm>
            <a:off x="468313" y="4293096"/>
            <a:ext cx="3114675" cy="2165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486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8"/>
          <a:stretch>
            <a:fillRect/>
          </a:stretch>
        </p:blipFill>
        <p:spPr bwMode="auto">
          <a:xfrm>
            <a:off x="4824141" y="1916832"/>
            <a:ext cx="3513138" cy="2190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487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9" t="14629" b="4446"/>
          <a:stretch>
            <a:fillRect/>
          </a:stretch>
        </p:blipFill>
        <p:spPr bwMode="auto">
          <a:xfrm>
            <a:off x="5003800" y="4437112"/>
            <a:ext cx="3321050" cy="2165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488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635250"/>
            <a:ext cx="3384550" cy="2527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4184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1763689" y="305414"/>
            <a:ext cx="5544616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реализована в 5 муниципальных районах: Гатчинском, Выборгском, Всеволожском и </a:t>
            </a:r>
            <a:r>
              <a:rPr lang="ru-RU" alt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Тосненском</a:t>
            </a:r>
            <a:r>
              <a:rPr lang="ru-RU" alt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Кировском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68313" y="1649413"/>
          <a:ext cx="8135938" cy="45878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1952"/>
                <a:gridCol w="2091583"/>
                <a:gridCol w="2092403"/>
              </a:tblGrid>
              <a:tr h="678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МР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Количество детей младшего школьного возраста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детей </a:t>
                      </a:r>
                      <a:r>
                        <a:rPr lang="ru-RU" sz="1100" dirty="0" smtClean="0">
                          <a:effectLst/>
                        </a:rPr>
                        <a:t>среднего </a:t>
                      </a:r>
                      <a:r>
                        <a:rPr lang="ru-RU" sz="1100" dirty="0">
                          <a:effectLst/>
                        </a:rPr>
                        <a:t>школьного возраста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Бокситогорский МР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Волосовский МР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Волховский</a:t>
                      </a:r>
                      <a:r>
                        <a:rPr lang="ru-RU" sz="1100" dirty="0">
                          <a:effectLst/>
                        </a:rPr>
                        <a:t> МР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Всеволожский МР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0000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258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0000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221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0000">
                        <a:alpha val="49000"/>
                      </a:srgbClr>
                    </a:solidFill>
                  </a:tcPr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Выборгский МР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0000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114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0000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108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0000">
                        <a:alpha val="49000"/>
                      </a:srgbClr>
                    </a:solidFill>
                  </a:tcPr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Гатчинский МР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0000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108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0000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0000">
                        <a:alpha val="49000"/>
                      </a:srgbClr>
                    </a:solidFill>
                  </a:tcPr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Кингисеппский МР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Кировский МР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7C80"/>
                    </a:solidFill>
                  </a:tcPr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Киришский</a:t>
                      </a:r>
                      <a:r>
                        <a:rPr lang="ru-RU" sz="1100" dirty="0">
                          <a:effectLst/>
                        </a:rPr>
                        <a:t> МР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Лодейнопольский МР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Ломоносовский МР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Лужский МР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Подпорожский МР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Приозерский МР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Сланцевский МР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Сосновоборский городской округ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Тихвинский МР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217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Тосненский</a:t>
                      </a:r>
                      <a:r>
                        <a:rPr lang="ru-RU" sz="1100" dirty="0">
                          <a:effectLst/>
                        </a:rPr>
                        <a:t> МР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0000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0000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rgbClr val="FF0000">
                        <a:alpha val="49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7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208568" y="1480604"/>
            <a:ext cx="7442705" cy="122851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35499" y="2825973"/>
            <a:ext cx="7493843" cy="141593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quarter" idx="1"/>
          </p:nvPr>
        </p:nvSpPr>
        <p:spPr>
          <a:xfrm>
            <a:off x="1402714" y="1628799"/>
            <a:ext cx="7319664" cy="2681765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ru-RU" dirty="0"/>
              <a:t>Программа включает в себя </a:t>
            </a:r>
            <a:r>
              <a:rPr lang="ru-RU" dirty="0" smtClean="0"/>
              <a:t>2 занятия </a:t>
            </a:r>
            <a:r>
              <a:rPr lang="ru-RU" dirty="0"/>
              <a:t>в неделю на протяжении </a:t>
            </a:r>
            <a:r>
              <a:rPr lang="ru-RU" dirty="0" smtClean="0"/>
              <a:t>трех месяцев.</a:t>
            </a:r>
          </a:p>
          <a:p>
            <a:pPr eaLnBrk="1" hangingPunct="1">
              <a:defRPr/>
            </a:pPr>
            <a:endParaRPr lang="ru-RU" dirty="0"/>
          </a:p>
          <a:p>
            <a:pPr marL="0" indent="0" eaLnBrk="1" hangingPunct="1">
              <a:buFont typeface="Wingdings 3" pitchFamily="18" charset="2"/>
              <a:buNone/>
              <a:defRPr/>
            </a:pPr>
            <a:endParaRPr lang="ru-RU" dirty="0" smtClean="0"/>
          </a:p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ru-RU" dirty="0" smtClean="0"/>
              <a:t>Группы </a:t>
            </a:r>
            <a:r>
              <a:rPr lang="ru-RU" dirty="0"/>
              <a:t>формируются с учетом возрастных потребностей детей. Общее количество участников - не менее </a:t>
            </a:r>
            <a:r>
              <a:rPr lang="ru-RU" dirty="0" smtClean="0">
                <a:solidFill>
                  <a:srgbClr val="FF0000"/>
                </a:solidFill>
              </a:rPr>
              <a:t>200 </a:t>
            </a:r>
            <a:r>
              <a:rPr lang="ru-RU" dirty="0">
                <a:solidFill>
                  <a:srgbClr val="FF0000"/>
                </a:solidFill>
              </a:rPr>
              <a:t>человек.</a:t>
            </a: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4929920" y="2492896"/>
            <a:ext cx="434614" cy="3330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8568" y="4401617"/>
            <a:ext cx="7520774" cy="18716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968955" y="4241912"/>
            <a:ext cx="451489" cy="472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92" name="TextBox 14"/>
          <p:cNvSpPr txBox="1">
            <a:spLocks noChangeArrowheads="1"/>
          </p:cNvSpPr>
          <p:nvPr/>
        </p:nvSpPr>
        <p:spPr bwMode="auto">
          <a:xfrm>
            <a:off x="1221592" y="4653136"/>
            <a:ext cx="763354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latin typeface="Arial" charset="0"/>
              </a:rPr>
              <a:t>Программа включает вопросы этики поведения в обществе и школьном коллективе, культурных традиций и исторических особенностей России, основы русского языка и словесности, особенности межкультурных коммуникаций детей дошкольного и младшего школьного возраста.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latin typeface="Arial" charset="0"/>
            </a:endParaRPr>
          </a:p>
        </p:txBody>
      </p:sp>
      <p:pic>
        <p:nvPicPr>
          <p:cNvPr id="13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3500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16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E4326DE-1D4C-4A65-9DEE-0F4761F4EDCA}" type="slidenum">
              <a:rPr lang="ru-RU" altLang="ru-RU" sz="1400" smtClean="0">
                <a:solidFill>
                  <a:schemeClr val="tx2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9" y="332655"/>
            <a:ext cx="4413970" cy="61500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5"/>
            <a:ext cx="4474353" cy="6234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8820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136" y="274638"/>
            <a:ext cx="5653136" cy="1143000"/>
          </a:xfrm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для специалистов в сфере адаптации мигрантов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750" y="1773238"/>
            <a:ext cx="8135938" cy="1384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/>
              <a:t>Обучающие семинары для лиц, осуществляющих образовательную и социокультурную работу с детьми-мигрантами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750" y="3644900"/>
            <a:ext cx="8135938" cy="2246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/>
              <a:t>Методическое пособие по социальной адаптации детей-мигрантов дошкольного и младшего школьного возраста в коллективе для лиц, осуществляющих образовательную и социокультурную работу с детьми-мигрантами</a:t>
            </a:r>
            <a:endParaRPr lang="ru-RU" sz="2800" dirty="0"/>
          </a:p>
        </p:txBody>
      </p:sp>
      <p:pic>
        <p:nvPicPr>
          <p:cNvPr id="7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479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620613" y="4365104"/>
            <a:ext cx="8274050" cy="2120900"/>
          </a:xfrm>
          <a:prstGeom prst="round2Diag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722040" y="1486148"/>
            <a:ext cx="8274050" cy="2374900"/>
          </a:xfrm>
          <a:prstGeom prst="round2Diag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8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8936" y="1595021"/>
            <a:ext cx="828885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+mn-lt"/>
              </a:rPr>
              <a:t>Проект стартовал в 2013 году рамках долгосрочной целевой программы «Гармонизация межнациональных и межконфессиональных отношений в Ленинградской области». </a:t>
            </a:r>
          </a:p>
          <a:p>
            <a:pPr>
              <a:defRPr/>
            </a:pPr>
            <a:endParaRPr lang="ru-RU" sz="2800" b="1" dirty="0">
              <a:latin typeface="+mn-lt"/>
            </a:endParaRPr>
          </a:p>
          <a:p>
            <a:pPr>
              <a:defRPr/>
            </a:pPr>
            <a:endParaRPr lang="ru-RU" sz="2800" b="1" dirty="0">
              <a:latin typeface="+mn-lt"/>
            </a:endParaRPr>
          </a:p>
          <a:p>
            <a:pPr>
              <a:defRPr/>
            </a:pPr>
            <a:endParaRPr lang="ru-RU" sz="28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800" b="1" dirty="0" smtClean="0"/>
              <a:t>Объем ежегодных </a:t>
            </a:r>
            <a:r>
              <a:rPr lang="ru-RU" sz="2800" b="1" dirty="0"/>
              <a:t>бюджетных ассигнований </a:t>
            </a:r>
            <a:r>
              <a:rPr lang="ru-RU" sz="2800" b="1" dirty="0" smtClean="0"/>
              <a:t>по </a:t>
            </a:r>
            <a:r>
              <a:rPr lang="ru-RU" sz="2800" b="1" dirty="0"/>
              <a:t>реализации данной программы  </a:t>
            </a:r>
            <a:r>
              <a:rPr lang="ru-RU" sz="2800" b="1" dirty="0" smtClean="0"/>
              <a:t>составляет </a:t>
            </a:r>
            <a:br>
              <a:rPr lang="ru-RU" sz="2800" b="1" dirty="0" smtClean="0"/>
            </a:br>
            <a:r>
              <a:rPr lang="ru-RU" sz="2800" b="1" dirty="0" smtClean="0"/>
              <a:t>2 </a:t>
            </a:r>
            <a:r>
              <a:rPr lang="ru-RU" sz="2800" b="1" dirty="0"/>
              <a:t>млн. 200 тыс. рублей. </a:t>
            </a:r>
          </a:p>
          <a:p>
            <a:pPr>
              <a:defRPr/>
            </a:pPr>
            <a:endParaRPr lang="ru-RU" sz="2800" b="1" dirty="0">
              <a:latin typeface="+mn-lt"/>
            </a:endParaRPr>
          </a:p>
          <a:p>
            <a:pPr>
              <a:defRPr/>
            </a:pPr>
            <a:endParaRPr lang="ru-RU" sz="2800" b="1" dirty="0">
              <a:latin typeface="+mn-lt"/>
            </a:endParaRPr>
          </a:p>
        </p:txBody>
      </p:sp>
      <p:pic>
        <p:nvPicPr>
          <p:cNvPr id="6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0" y="0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68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2592" y="168803"/>
            <a:ext cx="5365104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для специалистов в сфере адаптации мигрантов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CC37B71-459A-4142-BCE2-FA5CBD31FC8D}" type="slidenum">
              <a:rPr lang="ru-RU" altLang="ru-RU" sz="1400" smtClean="0">
                <a:solidFill>
                  <a:schemeClr val="tx2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4506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3644900"/>
            <a:ext cx="399573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38" y="1484784"/>
            <a:ext cx="3618937" cy="2714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r="11839"/>
          <a:stretch/>
        </p:blipFill>
        <p:spPr>
          <a:xfrm>
            <a:off x="5049835" y="1700808"/>
            <a:ext cx="3695700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6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68803"/>
            <a:ext cx="5365104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Семинары для специалистов, работающих в сфере социально-культурной адаптации мигрантов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539552" y="1340768"/>
          <a:ext cx="36004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3779912" y="1268760"/>
          <a:ext cx="60960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181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136" y="44624"/>
            <a:ext cx="5869160" cy="10801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для мигрантов</a:t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 приехали в Ленинградскую область»</a:t>
            </a:r>
            <a:b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</a:t>
            </a: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6288739"/>
              </p:ext>
            </p:extLst>
          </p:nvPr>
        </p:nvGraphicFramePr>
        <p:xfrm flipV="1">
          <a:off x="2657155" y="6093296"/>
          <a:ext cx="402677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152128" cy="13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98551" y="1613353"/>
            <a:ext cx="4640784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из бюджета Ленинградской области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300954" y="5517232"/>
            <a:ext cx="1635978" cy="815302"/>
            <a:chOff x="0" y="0"/>
            <a:chExt cx="1635978" cy="815302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0"/>
              <a:ext cx="1635978" cy="815302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39807" y="39807"/>
              <a:ext cx="1556364" cy="735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2017 год</a:t>
              </a:r>
              <a:endParaRPr lang="ru-RU" sz="2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Стрелка влево 14"/>
          <p:cNvSpPr/>
          <p:nvPr/>
        </p:nvSpPr>
        <p:spPr>
          <a:xfrm>
            <a:off x="6936932" y="5327376"/>
            <a:ext cx="1971490" cy="1282602"/>
          </a:xfrm>
          <a:prstGeom prst="leftArrow">
            <a:avLst>
              <a:gd name="adj1" fmla="val 50000"/>
              <a:gd name="adj2" fmla="val 529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/>
              <a:t>2 </a:t>
            </a:r>
            <a:r>
              <a:rPr lang="ru-RU" sz="1600" b="1" dirty="0"/>
              <a:t>млн. </a:t>
            </a:r>
            <a:r>
              <a:rPr lang="ru-RU" sz="1600" b="1" dirty="0" smtClean="0"/>
              <a:t>200 </a:t>
            </a:r>
            <a:r>
              <a:rPr lang="ru-RU" sz="1600" b="1" dirty="0"/>
              <a:t>тыс. </a:t>
            </a:r>
            <a:br>
              <a:rPr lang="ru-RU" sz="1600" b="1" dirty="0"/>
            </a:br>
            <a:r>
              <a:rPr lang="ru-RU" sz="1600" b="1" dirty="0" smtClean="0"/>
              <a:t>рублей</a:t>
            </a: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28001" r="24197" b="13171"/>
          <a:stretch/>
        </p:blipFill>
        <p:spPr bwMode="auto">
          <a:xfrm>
            <a:off x="57665" y="2064181"/>
            <a:ext cx="4220264" cy="36316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07462" y="1556792"/>
            <a:ext cx="320254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2017 года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4788023" y="2348880"/>
            <a:ext cx="4175385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«Устойчивое общественное развитие </a:t>
            </a: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2014-2020 гг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.: 6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млрд. 163 млн. 429 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60032" y="3129428"/>
            <a:ext cx="3974519" cy="13076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«Гармонизация межнациональных и межконфессиональных отношений в Ленинградской области» </a:t>
            </a:r>
            <a:r>
              <a:rPr lang="ru-RU" sz="1600" kern="1200" dirty="0" smtClean="0"/>
              <a:t/>
            </a:r>
            <a:br>
              <a:rPr lang="ru-RU" sz="1600" kern="1200" dirty="0" smtClean="0"/>
            </a:br>
            <a:r>
              <a:rPr lang="ru-RU" sz="16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год: 18541,6 тыс. руб.)</a:t>
            </a:r>
            <a:endPara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27853" y="4309683"/>
            <a:ext cx="3017746" cy="8650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Социально-культурная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мигрантов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84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1725" y="258060"/>
            <a:ext cx="6223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altLang="ru-RU" sz="2800" b="1" dirty="0" smtClean="0"/>
          </a:p>
          <a:p>
            <a:pPr>
              <a:defRPr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08112" cy="114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67136" y="44624"/>
            <a:ext cx="4137660" cy="14359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Социально-культурная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мигрантов 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 2017 года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136" y="1613641"/>
            <a:ext cx="5417171" cy="50475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Социологическое исследование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детей-мигрантов младшего и среднего школьного возраста в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коллективе»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фокус-групп по одной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 из 5 районов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количественный состав каждой фокус-группы 10-12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было выявление проблем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связанных с социальной адаптацией детей мигрантов в Ленинградской области.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проведение обучающих семинаров для лиц, осуществляющих образовательную и социокультурную работу с детьми-мигрантами </a:t>
            </a: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обучающих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семинаров.</a:t>
            </a:r>
          </a:p>
          <a:p>
            <a:pPr lvl="0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проведение обучающих семинаров для специалистов, работающих в сфере социально-культурной адаптации мигрантов </a:t>
            </a: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из 4 обучающих семинаров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652120" y="2564904"/>
            <a:ext cx="3384376" cy="41242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Консультативные услуги, направленные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 адаптацию трудовых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мигрантов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российского трудового, семейного, административного, уголовного, гражданского и миграционного законодательства (основы);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социально-бытового характера, в том числе здравоохранения, личной и общественной безопасности;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этики, культуры поведения и совместного проживания;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истории и традиций России и Ленинградской области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32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1725" y="258060"/>
            <a:ext cx="6223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altLang="ru-RU" sz="2800" b="1" dirty="0" smtClean="0"/>
          </a:p>
          <a:p>
            <a:pPr>
              <a:defRPr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152128" cy="13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67136" y="44624"/>
            <a:ext cx="4137660" cy="14359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Социально-культурная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мигрантов 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 2017 года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25" y="1556792"/>
            <a:ext cx="5417171" cy="39087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Переиздание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изменений в законодательстве справочника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в Ленинградскую область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миграционного законодательства, а также трудового, семейного, административного, уголовного и гражданского законодательства Российской Федерации;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социально-бытовые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в том числе в сфере здравоохранения, личной и общественной безопасности;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поведения и совместного проживания мигрантов и  основного населения, их социокультурная совместимость;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 необходимых организаций.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652120" y="2564904"/>
            <a:ext cx="3384376" cy="28007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проведение консультативных мероприятий для работодателей, привлекающих иностранную силу на территории </a:t>
            </a: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консультативных мероприятия для работодателей,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привлекающих иностранную силу на территории Ленинградской области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754" y="5805264"/>
            <a:ext cx="885698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</a:rPr>
              <a:t>Печать и распространение развивающих материалов для детей мигрантов </a:t>
            </a:r>
            <a:r>
              <a:rPr lang="ru-RU" dirty="0"/>
              <a:t>в </a:t>
            </a:r>
            <a:r>
              <a:rPr lang="ru-RU" dirty="0" smtClean="0"/>
              <a:t>рамках </a:t>
            </a:r>
            <a:r>
              <a:rPr lang="ru-RU" dirty="0"/>
              <a:t>одного проекта «Школа мигранта. Добро пожаловать в Ленинградскую область</a:t>
            </a:r>
            <a:r>
              <a:rPr lang="ru-RU" b="1" dirty="0"/>
              <a:t>». </a:t>
            </a:r>
            <a:endParaRPr lang="ru-RU" dirty="0"/>
          </a:p>
          <a:p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0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1725" y="258060"/>
            <a:ext cx="6223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altLang="ru-RU" sz="2800" b="1" dirty="0" smtClean="0"/>
          </a:p>
          <a:p>
            <a:pPr>
              <a:defRPr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08112" cy="114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67136" y="44624"/>
            <a:ext cx="4137660" cy="14359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Социально-культурная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мигрантов 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 2018 год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136" y="1613641"/>
            <a:ext cx="5417171" cy="31085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Социологическое исследование 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детей-мигрантов младшего и среднего школьного возраста в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коллективе»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фокус-групп по одной 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 из 5 районов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количественный состав каждой фокус-группы 10-12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станет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проблем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связанных с социальной адаптацией детей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мигрантов разного возраста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Ленинградской области.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 программа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«Добро пожаловать в Ленинградскую область» (48 часов) для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групп обучающихся (5 - младшего, 5 - среднего школьного возраста), сформированных по уровню владения русским языком и социализации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районах Ленинградской области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4284" y="1613641"/>
            <a:ext cx="338437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b="1" dirty="0" smtClean="0"/>
              <a:t>Мобильное </a:t>
            </a:r>
            <a:r>
              <a:rPr lang="ru-RU" b="1" dirty="0"/>
              <a:t>приложение</a:t>
            </a:r>
            <a:r>
              <a:rPr lang="ru-RU" dirty="0"/>
              <a:t> для трудовых мигрантов и членов их семей «Добро пожаловать в Ленинградскую область!»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16871" y="2996952"/>
            <a:ext cx="3384376" cy="31393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Карманные </a:t>
            </a:r>
            <a:r>
              <a:rPr lang="ru-RU" b="1" dirty="0"/>
              <a:t>справочники</a:t>
            </a:r>
            <a:r>
              <a:rPr lang="ru-RU" dirty="0"/>
              <a:t> для трудовых мигрантов «Добро пожаловать в Ленинградскую область» </a:t>
            </a:r>
            <a:br>
              <a:rPr lang="ru-RU" dirty="0"/>
            </a:br>
            <a:r>
              <a:rPr lang="ru-RU" dirty="0"/>
              <a:t>и информационные буклеты, которые будут распространяться через наших партнеров – </a:t>
            </a:r>
            <a:r>
              <a:rPr lang="ru-RU" b="1" dirty="0"/>
              <a:t>Единый миграционный центр</a:t>
            </a:r>
            <a:r>
              <a:rPr lang="ru-RU" dirty="0"/>
              <a:t> - в момент выдачи патентов на работу в Ленинградской области.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6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644" y="1052736"/>
            <a:ext cx="6625586" cy="396044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СПАСИБО ЗА </a:t>
            </a:r>
            <a:r>
              <a:rPr lang="ru-RU" b="1" dirty="0" smtClean="0">
                <a:solidFill>
                  <a:srgbClr val="0070C0"/>
                </a:solidFill>
              </a:rPr>
              <a:t>ВНИМАНИЕ!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080120" cy="123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20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dirty="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5519" y="333375"/>
            <a:ext cx="6510973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для мигрантов</a:t>
            </a:r>
            <a:b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 приехали в Ленинградскую область»</a:t>
            </a:r>
            <a:b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2013 г.</a:t>
            </a:r>
          </a:p>
          <a:p>
            <a:pPr>
              <a:defRPr/>
            </a:pPr>
            <a:endParaRPr lang="ru-RU" alt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algn="just">
              <a:buFont typeface="Arial" charset="0"/>
              <a:buNone/>
              <a:defRPr/>
            </a:pPr>
            <a:r>
              <a:rPr lang="ru-RU" altLang="ru-RU" sz="2800" b="1" dirty="0"/>
              <a:t>Участники проекта:</a:t>
            </a:r>
          </a:p>
          <a:p>
            <a:pPr marL="114300">
              <a:buFont typeface="Arial" charset="0"/>
              <a:buNone/>
              <a:defRPr/>
            </a:pPr>
            <a:r>
              <a:rPr lang="ru-RU" altLang="ru-RU" sz="2800" dirty="0"/>
              <a:t>5 МР (Всеволожский, Гатчинский, Ломоносовский, </a:t>
            </a:r>
            <a:r>
              <a:rPr lang="ru-RU" altLang="ru-RU" sz="2800" dirty="0" err="1"/>
              <a:t>Кингисеппский</a:t>
            </a:r>
            <a:r>
              <a:rPr lang="ru-RU" altLang="ru-RU" sz="2800" dirty="0"/>
              <a:t>, </a:t>
            </a:r>
            <a:r>
              <a:rPr lang="ru-RU" altLang="ru-RU" sz="2800" dirty="0" err="1"/>
              <a:t>Тосненский</a:t>
            </a:r>
            <a:r>
              <a:rPr lang="ru-RU" altLang="ru-RU" sz="2800" dirty="0"/>
              <a:t>) + 1 ГО Сосновый Бор</a:t>
            </a:r>
          </a:p>
          <a:p>
            <a:pPr>
              <a:defRPr/>
            </a:pP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предусматривала 2 модуля:</a:t>
            </a:r>
          </a:p>
          <a:p>
            <a:pPr marL="342900" indent="-342900">
              <a:buFontTx/>
              <a:buChar char="-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специалистов;</a:t>
            </a:r>
          </a:p>
          <a:p>
            <a:pPr marL="342900" indent="-342900">
              <a:buFontTx/>
              <a:buChar char="-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трудовых мигрантов.</a:t>
            </a:r>
          </a:p>
          <a:p>
            <a:pPr>
              <a:defRPr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22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503201"/>
            <a:ext cx="7702550" cy="491029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2"/>
          <p:cNvSpPr txBox="1">
            <a:spLocks noChangeArrowheads="1"/>
          </p:cNvSpPr>
          <p:nvPr/>
        </p:nvSpPr>
        <p:spPr bwMode="auto">
          <a:xfrm>
            <a:off x="1187450" y="260350"/>
            <a:ext cx="59426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Arial" charset="0"/>
              </a:rPr>
              <a:t>Пилотный проект «Школа для мигрантов»</a:t>
            </a:r>
            <a:br>
              <a:rPr lang="ru-RU" altLang="ru-RU" sz="2400" b="1" dirty="0">
                <a:solidFill>
                  <a:srgbClr val="002060"/>
                </a:solidFill>
                <a:latin typeface="Arial" charset="0"/>
              </a:rPr>
            </a:br>
            <a:r>
              <a:rPr lang="en-US" altLang="ru-RU" sz="2400" b="1" dirty="0">
                <a:solidFill>
                  <a:srgbClr val="FF0000"/>
                </a:solidFill>
                <a:latin typeface="Arial" charset="0"/>
              </a:rPr>
              <a:t>- </a:t>
            </a:r>
            <a:r>
              <a:rPr lang="ru-RU" altLang="ru-RU" sz="2400" b="1" dirty="0">
                <a:solidFill>
                  <a:srgbClr val="FF0000"/>
                </a:solidFill>
                <a:latin typeface="Arial" charset="0"/>
              </a:rPr>
              <a:t>2013 года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08225" y="1936750"/>
            <a:ext cx="431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9988" y="3078163"/>
            <a:ext cx="3587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9113" y="4292600"/>
            <a:ext cx="5048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1413" y="3748088"/>
            <a:ext cx="5048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063" y="4133850"/>
            <a:ext cx="3587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1275" y="4262438"/>
            <a:ext cx="4333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8443" name="TextBox 10"/>
          <p:cNvSpPr txBox="1">
            <a:spLocks noChangeArrowheads="1"/>
          </p:cNvSpPr>
          <p:nvPr/>
        </p:nvSpPr>
        <p:spPr bwMode="auto">
          <a:xfrm>
            <a:off x="3492500" y="1474788"/>
            <a:ext cx="3313113" cy="923925"/>
          </a:xfrm>
          <a:prstGeom prst="rect">
            <a:avLst/>
          </a:prstGeom>
          <a:solidFill>
            <a:srgbClr val="FF9933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002060"/>
                </a:solidFill>
                <a:latin typeface="Arial" charset="0"/>
              </a:rPr>
              <a:t>1-Выборгский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002060"/>
                </a:solidFill>
                <a:latin typeface="Arial" charset="0"/>
              </a:rPr>
              <a:t>2- Всеволожский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002060"/>
                </a:solidFill>
                <a:latin typeface="Arial" charset="0"/>
              </a:rPr>
              <a:t>3-Гатчинский район</a:t>
            </a:r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4787900" y="5157788"/>
            <a:ext cx="3529013" cy="923925"/>
          </a:xfrm>
          <a:prstGeom prst="rect">
            <a:avLst/>
          </a:prstGeom>
          <a:solidFill>
            <a:srgbClr val="FF9933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4- Ломоносовский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5- Сосновый Бор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6-Тосненский район </a:t>
            </a:r>
          </a:p>
        </p:txBody>
      </p:sp>
      <p:sp>
        <p:nvSpPr>
          <p:cNvPr id="18445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2700" dir="5400000" sx="102000" sy="102000" rotWithShape="0">
              <a:srgbClr val="00000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78D86"/>
                    </a:gs>
                    <a:gs pos="48000">
                      <a:srgbClr val="CBC5C1"/>
                    </a:gs>
                    <a:gs pos="100000">
                      <a:srgbClr val="EBE7E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5776D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8446" name="Rectangle 5">
            <a:hlinkClick r:id="rId3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2700" dir="5400000" sx="102000" sy="102000" rotWithShape="0">
              <a:srgbClr val="00000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78D86"/>
                    </a:gs>
                    <a:gs pos="48000">
                      <a:srgbClr val="CBC5C1"/>
                    </a:gs>
                    <a:gs pos="100000">
                      <a:srgbClr val="EBE7E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5776D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8447" name="Rectangle 6">
            <a:hlinkClick r:id="rId3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2700" dir="5400000" sx="102000" sy="102000" rotWithShape="0">
              <a:srgbClr val="00000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78D86"/>
                    </a:gs>
                    <a:gs pos="48000">
                      <a:srgbClr val="CBC5C1"/>
                    </a:gs>
                    <a:gs pos="100000">
                      <a:srgbClr val="EBE7E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5776D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16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6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7135" y="257175"/>
            <a:ext cx="5762963" cy="923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Тренинги тренеров для проведения занятий</a:t>
            </a:r>
          </a:p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«Школы для мигрантов «Вы приехали в Ленинградскую область» 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501314"/>
            <a:ext cx="2509838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933825"/>
            <a:ext cx="24479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35878"/>
            <a:ext cx="2447925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33825"/>
            <a:ext cx="273526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3933825"/>
            <a:ext cx="25241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35878"/>
            <a:ext cx="2735263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6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C:\Users\ea_melnikova\Pictures\лесогорс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87" y="1459858"/>
            <a:ext cx="3044629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C:\Users\ea_melnikova\Pictures\светогорс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71" y="1459858"/>
            <a:ext cx="3115816" cy="2627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8" name="Picture 2" descr="C:\Users\ea_melnikova\Pictures\колтуш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02802"/>
            <a:ext cx="2736304" cy="1753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C:\Users\ea_melnikova\Pictures\разметелев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79" y="3345552"/>
            <a:ext cx="3744416" cy="22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67136" y="140138"/>
            <a:ext cx="5790247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Century Gothic" pitchFamily="34" charset="0"/>
              </a:rPr>
              <a:t>Интерактивный просветительский семинар для мигрантов </a:t>
            </a:r>
          </a:p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Century Gothic" pitchFamily="34" charset="0"/>
              </a:rPr>
              <a:t>«Школа </a:t>
            </a: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для мигрантов </a:t>
            </a:r>
            <a:r>
              <a:rPr lang="ru-RU" b="1" dirty="0">
                <a:solidFill>
                  <a:srgbClr val="002060"/>
                </a:solidFill>
                <a:latin typeface="Century Gothic" pitchFamily="34" charset="0"/>
              </a:rPr>
              <a:t>«Вы приехали в Ленинградскую область»</a:t>
            </a:r>
          </a:p>
        </p:txBody>
      </p:sp>
      <p:sp>
        <p:nvSpPr>
          <p:cNvPr id="20487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29" name="Схема 28"/>
          <p:cNvGraphicFramePr/>
          <p:nvPr/>
        </p:nvGraphicFramePr>
        <p:xfrm>
          <a:off x="827584" y="3501008"/>
          <a:ext cx="8065591" cy="3037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489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2205038"/>
            <a:ext cx="3009900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286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F9BE198-D21E-4832-A44A-E4977400964C}" type="slidenum">
              <a:rPr lang="ru-RU" altLang="ru-RU" sz="1400" smtClean="0">
                <a:solidFill>
                  <a:schemeClr val="tx2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ru-RU" altLang="ru-RU" sz="1400" smtClean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" name="Picture 9" descr="U:\154\Фаязова СС\Новая папка\IMG_2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3096344" cy="3892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49" y="1340768"/>
            <a:ext cx="3103190" cy="4387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 descr="C:\Documents and Settings\User\Мои документы\Мои рисунки\IMG_29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59003"/>
            <a:ext cx="3103190" cy="4034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77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568" y="1562187"/>
            <a:ext cx="7522864" cy="479575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1187450" y="260350"/>
            <a:ext cx="594264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Arial" charset="0"/>
              </a:rPr>
              <a:t>Проект «Школа для мигрантов»</a:t>
            </a:r>
            <a:br>
              <a:rPr lang="ru-RU" altLang="ru-RU" sz="2400" b="1" dirty="0">
                <a:solidFill>
                  <a:srgbClr val="002060"/>
                </a:solidFill>
                <a:latin typeface="Arial" charset="0"/>
              </a:rPr>
            </a:br>
            <a:r>
              <a:rPr lang="en-US" altLang="ru-RU" sz="2400" b="1" dirty="0">
                <a:solidFill>
                  <a:srgbClr val="002060"/>
                </a:solidFill>
                <a:latin typeface="Arial" charset="0"/>
              </a:rPr>
              <a:t>- </a:t>
            </a:r>
            <a:r>
              <a:rPr lang="ru-RU" altLang="ru-RU" sz="2400" b="1" dirty="0">
                <a:solidFill>
                  <a:srgbClr val="002060"/>
                </a:solidFill>
                <a:latin typeface="Arial" charset="0"/>
              </a:rPr>
              <a:t>2014 года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08225" y="1936750"/>
            <a:ext cx="431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9988" y="3078163"/>
            <a:ext cx="3587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9113" y="4292600"/>
            <a:ext cx="5048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1413" y="3748088"/>
            <a:ext cx="5048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49450" y="3746500"/>
            <a:ext cx="3587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1275" y="4262438"/>
            <a:ext cx="4333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23562" name="TextBox 10"/>
          <p:cNvSpPr txBox="1">
            <a:spLocks noChangeArrowheads="1"/>
          </p:cNvSpPr>
          <p:nvPr/>
        </p:nvSpPr>
        <p:spPr bwMode="auto">
          <a:xfrm>
            <a:off x="2915443" y="1474788"/>
            <a:ext cx="3313113" cy="923925"/>
          </a:xfrm>
          <a:prstGeom prst="rect">
            <a:avLst/>
          </a:prstGeom>
          <a:solidFill>
            <a:srgbClr val="FF9933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002060"/>
                </a:solidFill>
                <a:latin typeface="Arial" charset="0"/>
              </a:rPr>
              <a:t>1-Выборгский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002060"/>
                </a:solidFill>
                <a:latin typeface="Arial" charset="0"/>
              </a:rPr>
              <a:t>2- Всеволожский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002060"/>
                </a:solidFill>
                <a:latin typeface="Arial" charset="0"/>
              </a:rPr>
              <a:t>3-Гатчинский район</a:t>
            </a:r>
          </a:p>
        </p:txBody>
      </p:sp>
      <p:sp>
        <p:nvSpPr>
          <p:cNvPr id="23563" name="TextBox 11"/>
          <p:cNvSpPr txBox="1">
            <a:spLocks noChangeArrowheads="1"/>
          </p:cNvSpPr>
          <p:nvPr/>
        </p:nvSpPr>
        <p:spPr bwMode="auto">
          <a:xfrm>
            <a:off x="4787900" y="5157788"/>
            <a:ext cx="3529013" cy="1200150"/>
          </a:xfrm>
          <a:prstGeom prst="rect">
            <a:avLst/>
          </a:prstGeom>
          <a:solidFill>
            <a:srgbClr val="FF9933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4- Ломоносовский район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5- Сосновый Бор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6-Тосненский район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7- Кингисеппский район</a:t>
            </a:r>
          </a:p>
        </p:txBody>
      </p:sp>
      <p:sp>
        <p:nvSpPr>
          <p:cNvPr id="23564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2700" dir="5400000" sx="102000" sy="102000" rotWithShape="0">
              <a:srgbClr val="00000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78D86"/>
                    </a:gs>
                    <a:gs pos="48000">
                      <a:srgbClr val="CBC5C1"/>
                    </a:gs>
                    <a:gs pos="100000">
                      <a:srgbClr val="EBE7E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5776D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3565" name="Rectangle 5">
            <a:hlinkClick r:id="rId3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2700" dir="5400000" sx="102000" sy="102000" rotWithShape="0">
              <a:srgbClr val="00000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78D86"/>
                    </a:gs>
                    <a:gs pos="48000">
                      <a:srgbClr val="CBC5C1"/>
                    </a:gs>
                    <a:gs pos="100000">
                      <a:srgbClr val="EBE7E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5776D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3566" name="Rectangle 6">
            <a:hlinkClick r:id="rId3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2700" dir="5400000" sx="102000" sy="102000" rotWithShape="0">
              <a:srgbClr val="000000">
                <a:alpha val="31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78D86"/>
                    </a:gs>
                    <a:gs pos="48000">
                      <a:srgbClr val="CBC5C1"/>
                    </a:gs>
                    <a:gs pos="100000">
                      <a:srgbClr val="EBE7E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5776D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6550" y="4273550"/>
            <a:ext cx="3587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16" name="Picture 3" descr="C:\Users\vm_hovaylo\Desktop\Александра\Презентация О состоянии миграционной обстановки в ЛО 2017\Coat_of_arms_of_Leningrad_Oblast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259632" cy="14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68" y="44624"/>
            <a:ext cx="2025632" cy="14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09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</TotalTime>
  <Words>1054</Words>
  <Application>Microsoft Office PowerPoint</Application>
  <PresentationFormat>Экран (4:3)</PresentationFormat>
  <Paragraphs>262</Paragraphs>
  <Slides>36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КООРДИНАЦИОННОЕ СОВЕЩАНИЕ  ПО ОБЕСПЕЧЕНИЮ ПРАВОПОРЯДКА  В ЛЕНИНГРАДСКОЙ ОБЛАСТИ</vt:lpstr>
      <vt:lpstr>Комплекс мероприятий по  социально-культурной адаптации мигрантов в Ленинградской области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Краткосрочные курсы социальной адаптации  детей-мигрантов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Курсы для детей-мигрантов</vt:lpstr>
      <vt:lpstr>Программа реализована в 5 муниципальных районах: Гатчинском, Выборгском, Всеволожском и Тосненском, Кировском</vt:lpstr>
      <vt:lpstr>Презентация PowerPoint</vt:lpstr>
      <vt:lpstr>Презентация PowerPoint</vt:lpstr>
      <vt:lpstr>Мероприятия для специалистов в сфере адаптации мигрантов</vt:lpstr>
      <vt:lpstr>Мероприятия для специалистов в сфере адаптации мигрантов</vt:lpstr>
      <vt:lpstr>Семинары для специалистов, работающих в сфере социально-культурной адаптации мигрантов</vt:lpstr>
      <vt:lpstr>Школа для мигрантов «Вы приехали в Ленинградскую область» в 2017 г.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</dc:title>
  <dc:creator>Санечка</dc:creator>
  <cp:lastModifiedBy>Евгений Владимирович Сиренький</cp:lastModifiedBy>
  <cp:revision>73</cp:revision>
  <dcterms:created xsi:type="dcterms:W3CDTF">2017-05-03T09:29:57Z</dcterms:created>
  <dcterms:modified xsi:type="dcterms:W3CDTF">2018-04-13T05:53:06Z</dcterms:modified>
</cp:coreProperties>
</file>